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59" r:id="rId3"/>
    <p:sldId id="260" r:id="rId4"/>
    <p:sldId id="261" r:id="rId5"/>
    <p:sldId id="262" r:id="rId6"/>
    <p:sldId id="263" r:id="rId7"/>
    <p:sldId id="264" r:id="rId8"/>
    <p:sldId id="265" r:id="rId9"/>
    <p:sldId id="266" r:id="rId1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51" d="100"/>
          <a:sy n="51" d="100"/>
        </p:scale>
        <p:origin x="102" y="13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CE10E-FD6C-4DE6-B965-97E8F04151AA}" type="datetimeFigureOut">
              <a:rPr lang="en-GB" smtClean="0"/>
              <a:t>18/08/2017</a:t>
            </a:fld>
            <a:endParaRPr lang="en-GB"/>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18543-141A-4A4F-A411-B72C3B0D7B5D}" type="slidenum">
              <a:rPr lang="en-GB" smtClean="0"/>
              <a:t>‹#›</a:t>
            </a:fld>
            <a:endParaRPr lang="en-GB"/>
          </a:p>
        </p:txBody>
      </p:sp>
    </p:spTree>
    <p:extLst>
      <p:ext uri="{BB962C8B-B14F-4D97-AF65-F5344CB8AC3E}">
        <p14:creationId xmlns:p14="http://schemas.microsoft.com/office/powerpoint/2010/main" val="786936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GB"/>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GB"/>
          </a:p>
        </p:txBody>
      </p:sp>
      <p:sp>
        <p:nvSpPr>
          <p:cNvPr id="4" name="Zástupný symbol pro datum 3"/>
          <p:cNvSpPr>
            <a:spLocks noGrp="1"/>
          </p:cNvSpPr>
          <p:nvPr>
            <p:ph type="dt" sz="half" idx="10"/>
          </p:nvPr>
        </p:nvSpPr>
        <p:spPr/>
        <p:txBody>
          <a:bodyPr/>
          <a:lstStyle/>
          <a:p>
            <a:fld id="{D39CEE2C-697C-46EA-AC3C-D4A363915AD9}" type="datetimeFigureOut">
              <a:rPr lang="en-GB" smtClean="0"/>
              <a:t>18/08/2017</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A3FE8F50-764F-4D1B-85C0-2DA0AC79DF93}" type="slidenum">
              <a:rPr lang="en-GB" smtClean="0"/>
              <a:t>‹#›</a:t>
            </a:fld>
            <a:endParaRPr lang="en-GB"/>
          </a:p>
        </p:txBody>
      </p:sp>
    </p:spTree>
    <p:extLst>
      <p:ext uri="{BB962C8B-B14F-4D97-AF65-F5344CB8AC3E}">
        <p14:creationId xmlns:p14="http://schemas.microsoft.com/office/powerpoint/2010/main" val="310373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D39CEE2C-697C-46EA-AC3C-D4A363915AD9}" type="datetimeFigureOut">
              <a:rPr lang="en-GB" smtClean="0"/>
              <a:t>18/08/2017</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A3FE8F50-764F-4D1B-85C0-2DA0AC79DF93}" type="slidenum">
              <a:rPr lang="en-GB" smtClean="0"/>
              <a:t>‹#›</a:t>
            </a:fld>
            <a:endParaRPr lang="en-GB"/>
          </a:p>
        </p:txBody>
      </p:sp>
    </p:spTree>
    <p:extLst>
      <p:ext uri="{BB962C8B-B14F-4D97-AF65-F5344CB8AC3E}">
        <p14:creationId xmlns:p14="http://schemas.microsoft.com/office/powerpoint/2010/main" val="286761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D39CEE2C-697C-46EA-AC3C-D4A363915AD9}" type="datetimeFigureOut">
              <a:rPr lang="en-GB" smtClean="0"/>
              <a:t>18/08/2017</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A3FE8F50-764F-4D1B-85C0-2DA0AC79DF93}" type="slidenum">
              <a:rPr lang="en-GB" smtClean="0"/>
              <a:t>‹#›</a:t>
            </a:fld>
            <a:endParaRPr lang="en-GB"/>
          </a:p>
        </p:txBody>
      </p:sp>
    </p:spTree>
    <p:extLst>
      <p:ext uri="{BB962C8B-B14F-4D97-AF65-F5344CB8AC3E}">
        <p14:creationId xmlns:p14="http://schemas.microsoft.com/office/powerpoint/2010/main" val="2290503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D39CEE2C-697C-46EA-AC3C-D4A363915AD9}" type="datetimeFigureOut">
              <a:rPr lang="en-GB" smtClean="0"/>
              <a:t>18/08/2017</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A3FE8F50-764F-4D1B-85C0-2DA0AC79DF93}" type="slidenum">
              <a:rPr lang="en-GB" smtClean="0"/>
              <a:t>‹#›</a:t>
            </a:fld>
            <a:endParaRPr lang="en-GB"/>
          </a:p>
        </p:txBody>
      </p:sp>
    </p:spTree>
    <p:extLst>
      <p:ext uri="{BB962C8B-B14F-4D97-AF65-F5344CB8AC3E}">
        <p14:creationId xmlns:p14="http://schemas.microsoft.com/office/powerpoint/2010/main" val="73263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GB"/>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D39CEE2C-697C-46EA-AC3C-D4A363915AD9}" type="datetimeFigureOut">
              <a:rPr lang="en-GB" smtClean="0"/>
              <a:t>18/08/2017</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A3FE8F50-764F-4D1B-85C0-2DA0AC79DF93}" type="slidenum">
              <a:rPr lang="en-GB" smtClean="0"/>
              <a:t>‹#›</a:t>
            </a:fld>
            <a:endParaRPr lang="en-GB"/>
          </a:p>
        </p:txBody>
      </p:sp>
    </p:spTree>
    <p:extLst>
      <p:ext uri="{BB962C8B-B14F-4D97-AF65-F5344CB8AC3E}">
        <p14:creationId xmlns:p14="http://schemas.microsoft.com/office/powerpoint/2010/main" val="3256461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D39CEE2C-697C-46EA-AC3C-D4A363915AD9}" type="datetimeFigureOut">
              <a:rPr lang="en-GB" smtClean="0"/>
              <a:t>18/08/2017</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A3FE8F50-764F-4D1B-85C0-2DA0AC79DF93}" type="slidenum">
              <a:rPr lang="en-GB" smtClean="0"/>
              <a:t>‹#›</a:t>
            </a:fld>
            <a:endParaRPr lang="en-GB"/>
          </a:p>
        </p:txBody>
      </p:sp>
    </p:spTree>
    <p:extLst>
      <p:ext uri="{BB962C8B-B14F-4D97-AF65-F5344CB8AC3E}">
        <p14:creationId xmlns:p14="http://schemas.microsoft.com/office/powerpoint/2010/main" val="224521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endParaRPr lang="en-GB"/>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D39CEE2C-697C-46EA-AC3C-D4A363915AD9}" type="datetimeFigureOut">
              <a:rPr lang="en-GB" smtClean="0"/>
              <a:t>18/08/2017</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A3FE8F50-764F-4D1B-85C0-2DA0AC79DF93}" type="slidenum">
              <a:rPr lang="en-GB" smtClean="0"/>
              <a:t>‹#›</a:t>
            </a:fld>
            <a:endParaRPr lang="en-GB"/>
          </a:p>
        </p:txBody>
      </p:sp>
    </p:spTree>
    <p:extLst>
      <p:ext uri="{BB962C8B-B14F-4D97-AF65-F5344CB8AC3E}">
        <p14:creationId xmlns:p14="http://schemas.microsoft.com/office/powerpoint/2010/main" val="3249617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D39CEE2C-697C-46EA-AC3C-D4A363915AD9}" type="datetimeFigureOut">
              <a:rPr lang="en-GB" smtClean="0"/>
              <a:t>18/08/2017</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A3FE8F50-764F-4D1B-85C0-2DA0AC79DF93}" type="slidenum">
              <a:rPr lang="en-GB" smtClean="0"/>
              <a:t>‹#›</a:t>
            </a:fld>
            <a:endParaRPr lang="en-GB"/>
          </a:p>
        </p:txBody>
      </p:sp>
    </p:spTree>
    <p:extLst>
      <p:ext uri="{BB962C8B-B14F-4D97-AF65-F5344CB8AC3E}">
        <p14:creationId xmlns:p14="http://schemas.microsoft.com/office/powerpoint/2010/main" val="2943516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39CEE2C-697C-46EA-AC3C-D4A363915AD9}" type="datetimeFigureOut">
              <a:rPr lang="en-GB" smtClean="0"/>
              <a:t>18/08/2017</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A3FE8F50-764F-4D1B-85C0-2DA0AC79DF93}" type="slidenum">
              <a:rPr lang="en-GB" smtClean="0"/>
              <a:t>‹#›</a:t>
            </a:fld>
            <a:endParaRPr lang="en-GB"/>
          </a:p>
        </p:txBody>
      </p:sp>
    </p:spTree>
    <p:extLst>
      <p:ext uri="{BB962C8B-B14F-4D97-AF65-F5344CB8AC3E}">
        <p14:creationId xmlns:p14="http://schemas.microsoft.com/office/powerpoint/2010/main" val="3011306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D39CEE2C-697C-46EA-AC3C-D4A363915AD9}" type="datetimeFigureOut">
              <a:rPr lang="en-GB" smtClean="0"/>
              <a:t>18/08/2017</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A3FE8F50-764F-4D1B-85C0-2DA0AC79DF93}" type="slidenum">
              <a:rPr lang="en-GB" smtClean="0"/>
              <a:t>‹#›</a:t>
            </a:fld>
            <a:endParaRPr lang="en-GB"/>
          </a:p>
        </p:txBody>
      </p:sp>
    </p:spTree>
    <p:extLst>
      <p:ext uri="{BB962C8B-B14F-4D97-AF65-F5344CB8AC3E}">
        <p14:creationId xmlns:p14="http://schemas.microsoft.com/office/powerpoint/2010/main" val="264671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obrázk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D39CEE2C-697C-46EA-AC3C-D4A363915AD9}" type="datetimeFigureOut">
              <a:rPr lang="en-GB" smtClean="0"/>
              <a:t>18/08/2017</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A3FE8F50-764F-4D1B-85C0-2DA0AC79DF93}" type="slidenum">
              <a:rPr lang="en-GB" smtClean="0"/>
              <a:t>‹#›</a:t>
            </a:fld>
            <a:endParaRPr lang="en-GB"/>
          </a:p>
        </p:txBody>
      </p:sp>
    </p:spTree>
    <p:extLst>
      <p:ext uri="{BB962C8B-B14F-4D97-AF65-F5344CB8AC3E}">
        <p14:creationId xmlns:p14="http://schemas.microsoft.com/office/powerpoint/2010/main" val="1346920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CEE2C-697C-46EA-AC3C-D4A363915AD9}" type="datetimeFigureOut">
              <a:rPr lang="en-GB" smtClean="0"/>
              <a:t>18/08/2017</a:t>
            </a:fld>
            <a:endParaRPr lang="en-GB"/>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E8F50-764F-4D1B-85C0-2DA0AC79DF93}" type="slidenum">
              <a:rPr lang="en-GB" smtClean="0"/>
              <a:t>‹#›</a:t>
            </a:fld>
            <a:endParaRPr lang="en-GB"/>
          </a:p>
        </p:txBody>
      </p:sp>
    </p:spTree>
    <p:extLst>
      <p:ext uri="{BB962C8B-B14F-4D97-AF65-F5344CB8AC3E}">
        <p14:creationId xmlns:p14="http://schemas.microsoft.com/office/powerpoint/2010/main" val="3140601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rotWithShape="1">
          <a:blip r:embed="rId2"/>
          <a:srcRect l="10307" t="3846" r="10486" b="10436"/>
          <a:stretch/>
        </p:blipFill>
        <p:spPr>
          <a:xfrm>
            <a:off x="1289304" y="249849"/>
            <a:ext cx="9610344" cy="6476994"/>
          </a:xfrm>
          <a:prstGeom prst="rect">
            <a:avLst/>
          </a:prstGeom>
        </p:spPr>
      </p:pic>
      <p:sp>
        <p:nvSpPr>
          <p:cNvPr id="5" name="Obdélník: se zakulacenými rohy 4"/>
          <p:cNvSpPr/>
          <p:nvPr/>
        </p:nvSpPr>
        <p:spPr>
          <a:xfrm>
            <a:off x="1508760" y="1097280"/>
            <a:ext cx="1097280" cy="23774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k-SK" sz="1300" dirty="0" err="1"/>
              <a:t>Location</a:t>
            </a:r>
            <a:r>
              <a:rPr lang="sk-SK" sz="1300" dirty="0"/>
              <a:t>:</a:t>
            </a:r>
            <a:endParaRPr lang="en-GB" sz="1300" dirty="0"/>
          </a:p>
        </p:txBody>
      </p:sp>
    </p:spTree>
    <p:extLst>
      <p:ext uri="{BB962C8B-B14F-4D97-AF65-F5344CB8AC3E}">
        <p14:creationId xmlns:p14="http://schemas.microsoft.com/office/powerpoint/2010/main" val="3783425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4"/>
          <p:cNvPicPr>
            <a:picLocks noChangeAspect="1"/>
          </p:cNvPicPr>
          <p:nvPr/>
        </p:nvPicPr>
        <p:blipFill rotWithShape="1">
          <a:blip r:embed="rId2">
            <a:extLst>
              <a:ext uri="{28A0092B-C50C-407E-A947-70E740481C1C}">
                <a14:useLocalDpi xmlns:a14="http://schemas.microsoft.com/office/drawing/2010/main" val="0"/>
              </a:ext>
            </a:extLst>
          </a:blip>
          <a:srcRect t="8961" r="2" b="7823"/>
          <a:stretch/>
        </p:blipFill>
        <p:spPr>
          <a:xfrm>
            <a:off x="20" y="10"/>
            <a:ext cx="4635571" cy="6857990"/>
          </a:xfrm>
          <a:prstGeom prst="rect">
            <a:avLst/>
          </a:prstGeom>
          <a:effectLst/>
        </p:spPr>
      </p:pic>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3C3F57"/>
            </a:solidFill>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title"/>
          </p:nvPr>
        </p:nvSpPr>
        <p:spPr>
          <a:xfrm>
            <a:off x="5080934" y="927967"/>
            <a:ext cx="6586491" cy="836436"/>
          </a:xfrm>
        </p:spPr>
        <p:txBody>
          <a:bodyPr anchor="b">
            <a:normAutofit/>
          </a:bodyPr>
          <a:lstStyle/>
          <a:p>
            <a:r>
              <a:rPr lang="en-US" sz="2800" b="1" dirty="0">
                <a:latin typeface="+mn-lt"/>
              </a:rPr>
              <a:t>Castle </a:t>
            </a:r>
            <a:r>
              <a:rPr lang="en-US" sz="2800" b="1" dirty="0" err="1">
                <a:latin typeface="+mn-lt"/>
              </a:rPr>
              <a:t>Loučeň</a:t>
            </a:r>
            <a:br>
              <a:rPr lang="en-US" sz="2800" dirty="0">
                <a:latin typeface="+mn-lt"/>
              </a:rPr>
            </a:br>
            <a:r>
              <a:rPr lang="en-US" sz="2000" dirty="0">
                <a:latin typeface="+mn-lt"/>
              </a:rPr>
              <a:t>ROMANTIC BAROQUE SIGHT WITH ORIGINAL INTERIORS</a:t>
            </a:r>
            <a:endParaRPr lang="en-GB" sz="2000" dirty="0">
              <a:latin typeface="+mn-lt"/>
            </a:endParaRPr>
          </a:p>
        </p:txBody>
      </p:sp>
      <p:sp>
        <p:nvSpPr>
          <p:cNvPr id="10" name="Content Placeholder 9"/>
          <p:cNvSpPr>
            <a:spLocks noGrp="1"/>
          </p:cNvSpPr>
          <p:nvPr>
            <p:ph idx="1"/>
          </p:nvPr>
        </p:nvSpPr>
        <p:spPr>
          <a:xfrm>
            <a:off x="5080936" y="2465832"/>
            <a:ext cx="6586489" cy="3785419"/>
          </a:xfrm>
        </p:spPr>
        <p:txBody>
          <a:bodyPr>
            <a:normAutofit lnSpcReduction="10000"/>
          </a:bodyPr>
          <a:lstStyle/>
          <a:p>
            <a:pPr marL="0" indent="0">
              <a:buNone/>
            </a:pPr>
            <a:r>
              <a:rPr lang="en-US" b="1" dirty="0"/>
              <a:t>History of the Castle</a:t>
            </a:r>
          </a:p>
          <a:p>
            <a:r>
              <a:rPr lang="en-US" dirty="0"/>
              <a:t>In the Middle Ages and early modern times not very famous or significant names of the owners took turns at </a:t>
            </a:r>
            <a:r>
              <a:rPr lang="en-US" dirty="0" err="1"/>
              <a:t>Loučeň</a:t>
            </a:r>
            <a:r>
              <a:rPr lang="en-US" dirty="0"/>
              <a:t>. The Thirty Years' War meant a principal change for the history of the manor. At that time, to be specific in 1623, the </a:t>
            </a:r>
            <a:r>
              <a:rPr lang="en-US" dirty="0" err="1"/>
              <a:t>Wallensteins</a:t>
            </a:r>
            <a:r>
              <a:rPr lang="en-US" dirty="0"/>
              <a:t> came to </a:t>
            </a:r>
            <a:r>
              <a:rPr lang="en-US" dirty="0" err="1"/>
              <a:t>Loučeň</a:t>
            </a:r>
            <a:r>
              <a:rPr lang="en-US" dirty="0"/>
              <a:t>. Since then </a:t>
            </a:r>
            <a:r>
              <a:rPr lang="en-US" dirty="0" err="1"/>
              <a:t>Loučeň</a:t>
            </a:r>
            <a:r>
              <a:rPr lang="en-US" dirty="0"/>
              <a:t> has not been sold, which shows its value indirectly.</a:t>
            </a:r>
          </a:p>
          <a:p>
            <a:endParaRPr lang="en-US" sz="2000" dirty="0"/>
          </a:p>
        </p:txBody>
      </p:sp>
    </p:spTree>
    <p:extLst>
      <p:ext uri="{BB962C8B-B14F-4D97-AF65-F5344CB8AC3E}">
        <p14:creationId xmlns:p14="http://schemas.microsoft.com/office/powerpoint/2010/main" val="3008706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Zástupný symbol pro obsah 8"/>
          <p:cNvPicPr>
            <a:picLocks noGrp="1" noChangeAspect="1"/>
          </p:cNvPicPr>
          <p:nvPr>
            <p:ph idx="1"/>
          </p:nvPr>
        </p:nvPicPr>
        <p:blipFill rotWithShape="1">
          <a:blip r:embed="rId2">
            <a:extLst>
              <a:ext uri="{28A0092B-C50C-407E-A947-70E740481C1C}">
                <a14:useLocalDpi xmlns:a14="http://schemas.microsoft.com/office/drawing/2010/main" val="0"/>
              </a:ext>
            </a:extLst>
          </a:blip>
          <a:srcRect l="14924" r="23126"/>
          <a:stretch/>
        </p:blipFill>
        <p:spPr>
          <a:xfrm>
            <a:off x="4639056" y="10"/>
            <a:ext cx="7552944" cy="6857990"/>
          </a:xfrm>
          <a:prstGeom prst="rect">
            <a:avLst/>
          </a:prstGeom>
          <a:effectLst/>
        </p:spPr>
      </p:pic>
      <p:sp>
        <p:nvSpPr>
          <p:cNvPr id="10" name="TextovéPole 9"/>
          <p:cNvSpPr txBox="1"/>
          <p:nvPr/>
        </p:nvSpPr>
        <p:spPr>
          <a:xfrm>
            <a:off x="557785" y="438912"/>
            <a:ext cx="3749039" cy="6300216"/>
          </a:xfrm>
          <a:prstGeom prst="rect">
            <a:avLst/>
          </a:prstGeom>
        </p:spPr>
        <p:txBody>
          <a:bodyPr vert="horz" lIns="91440" tIns="45720" rIns="91440" bIns="45720" rtlCol="0">
            <a:normAutofit/>
          </a:bodyPr>
          <a:lstStyle/>
          <a:p>
            <a:pPr marL="457200" indent="-457200">
              <a:lnSpc>
                <a:spcPct val="90000"/>
              </a:lnSpc>
              <a:spcAft>
                <a:spcPts val="600"/>
              </a:spcAft>
              <a:buFont typeface="Arial" panose="020B0604020202020204" pitchFamily="34" charset="0"/>
              <a:buChar char="•"/>
            </a:pPr>
            <a:r>
              <a:rPr lang="en-US" sz="2600" dirty="0"/>
              <a:t>Castle </a:t>
            </a:r>
            <a:r>
              <a:rPr lang="en-US" sz="2600" dirty="0" err="1"/>
              <a:t>Loučeň</a:t>
            </a:r>
            <a:r>
              <a:rPr lang="en-US" sz="2600" dirty="0"/>
              <a:t> </a:t>
            </a:r>
            <a:endParaRPr lang="cs-CZ" sz="2600" dirty="0"/>
          </a:p>
          <a:p>
            <a:pPr>
              <a:lnSpc>
                <a:spcPct val="90000"/>
              </a:lnSpc>
              <a:spcAft>
                <a:spcPts val="600"/>
              </a:spcAft>
            </a:pPr>
            <a:r>
              <a:rPr lang="en-US" sz="2600" dirty="0"/>
              <a:t>is surrounded by a vast English park, which has recently been enriched with a set of 11 labyrinths and mazes. On principal, the castle offers tours with a costumed person, special tours for children or chocolate tours but also picnics in the castle park and competitions and programs during the castle festivals held every first Saturday in the month.</a:t>
            </a:r>
          </a:p>
        </p:txBody>
      </p:sp>
    </p:spTree>
    <p:extLst>
      <p:ext uri="{BB962C8B-B14F-4D97-AF65-F5344CB8AC3E}">
        <p14:creationId xmlns:p14="http://schemas.microsoft.com/office/powerpoint/2010/main" val="1981869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4"/>
          <p:cNvPicPr>
            <a:picLocks noChangeAspect="1"/>
          </p:cNvPicPr>
          <p:nvPr/>
        </p:nvPicPr>
        <p:blipFill rotWithShape="1">
          <a:blip r:embed="rId2">
            <a:extLst>
              <a:ext uri="{28A0092B-C50C-407E-A947-70E740481C1C}">
                <a14:useLocalDpi xmlns:a14="http://schemas.microsoft.com/office/drawing/2010/main" val="0"/>
              </a:ext>
            </a:extLst>
          </a:blip>
          <a:srcRect l="11024" r="6376"/>
          <a:stretch/>
        </p:blipFill>
        <p:spPr>
          <a:xfrm>
            <a:off x="0" y="100371"/>
            <a:ext cx="7371919" cy="6693621"/>
          </a:xfrm>
          <a:prstGeom prst="rect">
            <a:avLst/>
          </a:prstGeom>
          <a:effectLst/>
        </p:spPr>
      </p:pic>
      <p:sp>
        <p:nvSpPr>
          <p:cNvPr id="2" name="Nadpis 1"/>
          <p:cNvSpPr>
            <a:spLocks noGrp="1"/>
          </p:cNvSpPr>
          <p:nvPr>
            <p:ph type="title"/>
          </p:nvPr>
        </p:nvSpPr>
        <p:spPr>
          <a:xfrm>
            <a:off x="7856408" y="246889"/>
            <a:ext cx="3651466" cy="941831"/>
          </a:xfrm>
        </p:spPr>
        <p:txBody>
          <a:bodyPr>
            <a:normAutofit/>
          </a:bodyPr>
          <a:lstStyle/>
          <a:p>
            <a:r>
              <a:rPr lang="cs-CZ" sz="2800" b="1" dirty="0" err="1">
                <a:latin typeface="+mn-lt"/>
              </a:rPr>
              <a:t>Castle</a:t>
            </a:r>
            <a:r>
              <a:rPr lang="cs-CZ" sz="2800" b="1" dirty="0">
                <a:latin typeface="+mn-lt"/>
              </a:rPr>
              <a:t> Častolovice </a:t>
            </a:r>
            <a:br>
              <a:rPr lang="cs-CZ" sz="2800" b="1" dirty="0">
                <a:latin typeface="+mn-lt"/>
              </a:rPr>
            </a:br>
            <a:r>
              <a:rPr lang="en-US" sz="2000" cap="all" dirty="0">
                <a:latin typeface="+mn-lt"/>
              </a:rPr>
              <a:t>a renaissance-era castle</a:t>
            </a:r>
            <a:endParaRPr lang="en-GB" sz="2000" cap="all" dirty="0">
              <a:latin typeface="+mn-lt"/>
            </a:endParaRPr>
          </a:p>
        </p:txBody>
      </p:sp>
      <p:sp>
        <p:nvSpPr>
          <p:cNvPr id="10" name="Content Placeholder 9"/>
          <p:cNvSpPr>
            <a:spLocks noGrp="1"/>
          </p:cNvSpPr>
          <p:nvPr>
            <p:ph idx="1"/>
          </p:nvPr>
        </p:nvSpPr>
        <p:spPr>
          <a:xfrm>
            <a:off x="7488936" y="1554480"/>
            <a:ext cx="4137810" cy="5157215"/>
          </a:xfrm>
        </p:spPr>
        <p:txBody>
          <a:bodyPr>
            <a:normAutofit fontScale="85000" lnSpcReduction="20000"/>
          </a:bodyPr>
          <a:lstStyle/>
          <a:p>
            <a:pPr marL="0" indent="0">
              <a:buNone/>
            </a:pPr>
            <a:r>
              <a:rPr lang="en-US" b="1" dirty="0"/>
              <a:t>History of the Castle</a:t>
            </a:r>
            <a:endParaRPr lang="cs-CZ" dirty="0"/>
          </a:p>
          <a:p>
            <a:r>
              <a:rPr lang="en-GB" dirty="0"/>
              <a:t>It has been owned by the </a:t>
            </a:r>
            <a:r>
              <a:rPr lang="en-GB" dirty="0" err="1"/>
              <a:t>Sternbergs</a:t>
            </a:r>
            <a:r>
              <a:rPr lang="en-GB" dirty="0"/>
              <a:t>, a family of Czech nobles, for over 300 years. Its history dates back to the 13th century, when it was a fortress. During the 15th and 16th centuries the castle changed owners many times. The fortress was rebuilt into a Renaissance castle between the years 1588 and 1615. In the last half of the 19th century part of the castle was rebuilt in the then fashionable Neo-Gothic style and the English Park was designed and created.</a:t>
            </a:r>
            <a:endParaRPr lang="en-GB" sz="1800" dirty="0"/>
          </a:p>
        </p:txBody>
      </p:sp>
      <p:cxnSp>
        <p:nvCxnSpPr>
          <p:cNvPr id="6" name="Přímá spojnice 5"/>
          <p:cNvCxnSpPr/>
          <p:nvPr/>
        </p:nvCxnSpPr>
        <p:spPr>
          <a:xfrm flipV="1">
            <a:off x="7626096" y="1252728"/>
            <a:ext cx="4224528" cy="9144"/>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5647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4"/>
          <p:cNvPicPr>
            <a:picLocks noChangeAspect="1"/>
          </p:cNvPicPr>
          <p:nvPr/>
        </p:nvPicPr>
        <p:blipFill rotWithShape="1">
          <a:blip r:embed="rId2">
            <a:extLst>
              <a:ext uri="{28A0092B-C50C-407E-A947-70E740481C1C}">
                <a14:useLocalDpi xmlns:a14="http://schemas.microsoft.com/office/drawing/2010/main" val="0"/>
              </a:ext>
            </a:extLst>
          </a:blip>
          <a:srcRect l="16698" r="702"/>
          <a:stretch/>
        </p:blipFill>
        <p:spPr>
          <a:xfrm>
            <a:off x="4639056" y="10"/>
            <a:ext cx="7552944" cy="6857990"/>
          </a:xfrm>
          <a:prstGeom prst="rect">
            <a:avLst/>
          </a:prstGeom>
          <a:effectLst/>
        </p:spPr>
      </p:pic>
      <p:sp>
        <p:nvSpPr>
          <p:cNvPr id="10" name="Content Placeholder 9"/>
          <p:cNvSpPr>
            <a:spLocks noGrp="1"/>
          </p:cNvSpPr>
          <p:nvPr>
            <p:ph idx="1"/>
          </p:nvPr>
        </p:nvSpPr>
        <p:spPr>
          <a:xfrm>
            <a:off x="329184" y="621792"/>
            <a:ext cx="3971213" cy="5602027"/>
          </a:xfrm>
        </p:spPr>
        <p:txBody>
          <a:bodyPr>
            <a:normAutofit fontScale="92500" lnSpcReduction="20000"/>
          </a:bodyPr>
          <a:lstStyle/>
          <a:p>
            <a:r>
              <a:rPr lang="en-US" dirty="0"/>
              <a:t>The owner of the castle, Diana Phipps Sternberg, a well known interior decorator, pays great attention to the presentation of the castle and park. </a:t>
            </a:r>
            <a:endParaRPr lang="cs-CZ" dirty="0"/>
          </a:p>
          <a:p>
            <a:pPr marL="0" indent="0">
              <a:buNone/>
            </a:pPr>
            <a:endParaRPr lang="cs-CZ" dirty="0"/>
          </a:p>
          <a:p>
            <a:r>
              <a:rPr lang="en-US" dirty="0"/>
              <a:t>After restitution in 1992, it was evident that the courtyard</a:t>
            </a:r>
            <a:r>
              <a:rPr lang="cs-CZ" dirty="0"/>
              <a:t> </a:t>
            </a:r>
            <a:r>
              <a:rPr lang="en-US" dirty="0"/>
              <a:t>frescoes</a:t>
            </a:r>
            <a:r>
              <a:rPr lang="cs-CZ" dirty="0"/>
              <a:t> </a:t>
            </a:r>
            <a:r>
              <a:rPr lang="en-US" dirty="0"/>
              <a:t>would require repair. After a lot of research and planning, finally, in the </a:t>
            </a:r>
            <a:r>
              <a:rPr lang="en-GB" dirty="0"/>
              <a:t>year 2000 work began and today tourist can admire its beauty. </a:t>
            </a:r>
            <a:endParaRPr lang="en-GB" sz="1800" dirty="0"/>
          </a:p>
        </p:txBody>
      </p:sp>
    </p:spTree>
    <p:extLst>
      <p:ext uri="{BB962C8B-B14F-4D97-AF65-F5344CB8AC3E}">
        <p14:creationId xmlns:p14="http://schemas.microsoft.com/office/powerpoint/2010/main" val="14172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4"/>
          <p:cNvPicPr>
            <a:picLocks noChangeAspect="1"/>
          </p:cNvPicPr>
          <p:nvPr/>
        </p:nvPicPr>
        <p:blipFill rotWithShape="1">
          <a:blip r:embed="rId2">
            <a:extLst>
              <a:ext uri="{28A0092B-C50C-407E-A947-70E740481C1C}">
                <a14:useLocalDpi xmlns:a14="http://schemas.microsoft.com/office/drawing/2010/main" val="0"/>
              </a:ext>
            </a:extLst>
          </a:blip>
          <a:srcRect l="20801" r="12474"/>
          <a:stretch/>
        </p:blipFill>
        <p:spPr>
          <a:xfrm>
            <a:off x="0" y="0"/>
            <a:ext cx="6101387" cy="6857990"/>
          </a:xfrm>
          <a:prstGeom prst="rect">
            <a:avLst/>
          </a:prstGeom>
          <a:effectLst/>
        </p:spPr>
      </p:pic>
      <p:sp>
        <p:nvSpPr>
          <p:cNvPr id="2" name="Nadpis 1"/>
          <p:cNvSpPr>
            <a:spLocks noGrp="1"/>
          </p:cNvSpPr>
          <p:nvPr>
            <p:ph type="title"/>
          </p:nvPr>
        </p:nvSpPr>
        <p:spPr>
          <a:xfrm>
            <a:off x="6570226" y="283579"/>
            <a:ext cx="5127031" cy="914286"/>
          </a:xfrm>
        </p:spPr>
        <p:txBody>
          <a:bodyPr>
            <a:normAutofit/>
          </a:bodyPr>
          <a:lstStyle/>
          <a:p>
            <a:r>
              <a:rPr lang="de-DE" sz="2800" b="1" dirty="0">
                <a:latin typeface="+mn-lt"/>
              </a:rPr>
              <a:t>New </a:t>
            </a:r>
            <a:r>
              <a:rPr lang="de-DE" sz="2800" b="1" dirty="0" err="1">
                <a:latin typeface="+mn-lt"/>
              </a:rPr>
              <a:t>chateau</a:t>
            </a:r>
            <a:r>
              <a:rPr lang="cs-CZ" sz="2800" b="1" dirty="0">
                <a:latin typeface="+mn-lt"/>
              </a:rPr>
              <a:t> </a:t>
            </a:r>
            <a:r>
              <a:rPr lang="de-DE" sz="2800" b="1" dirty="0" err="1">
                <a:latin typeface="+mn-lt"/>
              </a:rPr>
              <a:t>Kostelec</a:t>
            </a:r>
            <a:r>
              <a:rPr lang="de-DE" sz="2800" b="1" dirty="0">
                <a:latin typeface="+mn-lt"/>
              </a:rPr>
              <a:t> </a:t>
            </a:r>
            <a:r>
              <a:rPr lang="de-DE" sz="2800" b="1" dirty="0" err="1">
                <a:latin typeface="+mn-lt"/>
              </a:rPr>
              <a:t>nad</a:t>
            </a:r>
            <a:r>
              <a:rPr lang="de-DE" sz="2800" b="1" dirty="0">
                <a:latin typeface="+mn-lt"/>
              </a:rPr>
              <a:t> </a:t>
            </a:r>
            <a:r>
              <a:rPr lang="de-DE" sz="2800" b="1" dirty="0" err="1">
                <a:latin typeface="+mn-lt"/>
              </a:rPr>
              <a:t>Orlicí</a:t>
            </a:r>
            <a:br>
              <a:rPr lang="de-DE" dirty="0"/>
            </a:br>
            <a:r>
              <a:rPr lang="en-US" sz="2000" cap="all" dirty="0">
                <a:latin typeface="+mn-lt"/>
              </a:rPr>
              <a:t>built in the style of Empire</a:t>
            </a:r>
            <a:endParaRPr lang="en-GB" sz="2000" cap="all" dirty="0">
              <a:latin typeface="+mn-lt"/>
            </a:endParaRPr>
          </a:p>
        </p:txBody>
      </p:sp>
      <p:sp>
        <p:nvSpPr>
          <p:cNvPr id="10" name="Content Placeholder 9"/>
          <p:cNvSpPr>
            <a:spLocks noGrp="1"/>
          </p:cNvSpPr>
          <p:nvPr>
            <p:ph idx="1"/>
          </p:nvPr>
        </p:nvSpPr>
        <p:spPr>
          <a:xfrm>
            <a:off x="6570228" y="1545336"/>
            <a:ext cx="5127029" cy="4544669"/>
          </a:xfrm>
        </p:spPr>
        <p:txBody>
          <a:bodyPr>
            <a:normAutofit lnSpcReduction="10000"/>
          </a:bodyPr>
          <a:lstStyle/>
          <a:p>
            <a:pPr marL="0" indent="0">
              <a:buNone/>
            </a:pPr>
            <a:r>
              <a:rPr lang="en-US" b="1" dirty="0"/>
              <a:t>History of the</a:t>
            </a:r>
            <a:r>
              <a:rPr lang="cs-CZ" b="1" dirty="0"/>
              <a:t> </a:t>
            </a:r>
            <a:r>
              <a:rPr lang="cs-CZ" b="1" dirty="0" err="1"/>
              <a:t>chateau</a:t>
            </a:r>
            <a:endParaRPr lang="cs-CZ" dirty="0"/>
          </a:p>
          <a:p>
            <a:r>
              <a:rPr lang="cs-CZ" dirty="0"/>
              <a:t>It </a:t>
            </a:r>
            <a:r>
              <a:rPr lang="cs-CZ" dirty="0" err="1"/>
              <a:t>was</a:t>
            </a:r>
            <a:r>
              <a:rPr lang="cs-CZ" dirty="0"/>
              <a:t> </a:t>
            </a:r>
            <a:r>
              <a:rPr lang="en-US" dirty="0"/>
              <a:t>built between 1829 and 1833, now in property of the family of </a:t>
            </a:r>
            <a:r>
              <a:rPr lang="en-US" dirty="0" err="1"/>
              <a:t>Kinský</a:t>
            </a:r>
            <a:r>
              <a:rPr lang="en-US" dirty="0"/>
              <a:t>. </a:t>
            </a:r>
            <a:r>
              <a:rPr lang="cs-CZ" dirty="0" err="1"/>
              <a:t>There</a:t>
            </a:r>
            <a:r>
              <a:rPr lang="cs-CZ" dirty="0"/>
              <a:t> are e</a:t>
            </a:r>
            <a:r>
              <a:rPr lang="en-US" dirty="0" err="1"/>
              <a:t>xpositions</a:t>
            </a:r>
            <a:r>
              <a:rPr lang="en-US" dirty="0"/>
              <a:t> – Life in the </a:t>
            </a:r>
            <a:r>
              <a:rPr lang="en-US" dirty="0" err="1"/>
              <a:t>biedermeir</a:t>
            </a:r>
            <a:r>
              <a:rPr lang="en-US" dirty="0"/>
              <a:t>, </a:t>
            </a:r>
            <a:r>
              <a:rPr lang="en-US" dirty="0" err="1"/>
              <a:t>Kinský</a:t>
            </a:r>
            <a:r>
              <a:rPr lang="en-US" dirty="0"/>
              <a:t> Gallery and exposition of the history of </a:t>
            </a:r>
            <a:r>
              <a:rPr lang="en-US" dirty="0" err="1"/>
              <a:t>Kostelec</a:t>
            </a:r>
            <a:r>
              <a:rPr lang="en-US" dirty="0"/>
              <a:t> </a:t>
            </a:r>
            <a:r>
              <a:rPr lang="en-US" dirty="0" err="1"/>
              <a:t>nad</a:t>
            </a:r>
            <a:r>
              <a:rPr lang="en-US" dirty="0"/>
              <a:t> </a:t>
            </a:r>
            <a:r>
              <a:rPr lang="en-US" dirty="0" err="1"/>
              <a:t>Orlicí</a:t>
            </a:r>
            <a:r>
              <a:rPr lang="en-US" dirty="0"/>
              <a:t>. </a:t>
            </a:r>
            <a:endParaRPr lang="cs-CZ" dirty="0"/>
          </a:p>
          <a:p>
            <a:r>
              <a:rPr lang="en-US" dirty="0"/>
              <a:t>A reception room and library were built on the elevated ground floor; the first floor contained residential spaces.</a:t>
            </a:r>
          </a:p>
          <a:p>
            <a:endParaRPr lang="en-US" sz="2000" dirty="0"/>
          </a:p>
        </p:txBody>
      </p:sp>
      <p:cxnSp>
        <p:nvCxnSpPr>
          <p:cNvPr id="6" name="Přímá spojnice 5"/>
          <p:cNvCxnSpPr/>
          <p:nvPr/>
        </p:nvCxnSpPr>
        <p:spPr>
          <a:xfrm>
            <a:off x="6570226" y="1280161"/>
            <a:ext cx="5207246"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04397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4"/>
          <p:cNvPicPr>
            <a:picLocks noChangeAspect="1"/>
          </p:cNvPicPr>
          <p:nvPr/>
        </p:nvPicPr>
        <p:blipFill rotWithShape="1">
          <a:blip r:embed="rId2">
            <a:extLst>
              <a:ext uri="{28A0092B-C50C-407E-A947-70E740481C1C}">
                <a14:useLocalDpi xmlns:a14="http://schemas.microsoft.com/office/drawing/2010/main" val="0"/>
              </a:ext>
            </a:extLst>
          </a:blip>
          <a:srcRect l="1366" r="16034"/>
          <a:stretch/>
        </p:blipFill>
        <p:spPr>
          <a:xfrm>
            <a:off x="4639056" y="10"/>
            <a:ext cx="7552944" cy="6857990"/>
          </a:xfrm>
          <a:prstGeom prst="rect">
            <a:avLst/>
          </a:prstGeom>
          <a:effectLst/>
        </p:spPr>
      </p:pic>
      <p:sp>
        <p:nvSpPr>
          <p:cNvPr id="10" name="Content Placeholder 9"/>
          <p:cNvSpPr>
            <a:spLocks noGrp="1"/>
          </p:cNvSpPr>
          <p:nvPr>
            <p:ph idx="1"/>
          </p:nvPr>
        </p:nvSpPr>
        <p:spPr>
          <a:xfrm>
            <a:off x="731227" y="877824"/>
            <a:ext cx="3292133" cy="4907083"/>
          </a:xfrm>
        </p:spPr>
        <p:txBody>
          <a:bodyPr>
            <a:normAutofit/>
          </a:bodyPr>
          <a:lstStyle/>
          <a:p>
            <a:r>
              <a:rPr lang="en-US" dirty="0"/>
              <a:t>The chateau is surrounded by a</a:t>
            </a:r>
            <a:r>
              <a:rPr lang="cs-CZ" dirty="0"/>
              <a:t> </a:t>
            </a:r>
            <a:r>
              <a:rPr lang="cs-CZ" dirty="0" err="1"/>
              <a:t>large</a:t>
            </a:r>
            <a:r>
              <a:rPr lang="en-US" dirty="0"/>
              <a:t> English park, which has now been declared a nature preserve.</a:t>
            </a:r>
            <a:endParaRPr lang="en-US" sz="1800" dirty="0"/>
          </a:p>
        </p:txBody>
      </p:sp>
    </p:spTree>
    <p:extLst>
      <p:ext uri="{BB962C8B-B14F-4D97-AF65-F5344CB8AC3E}">
        <p14:creationId xmlns:p14="http://schemas.microsoft.com/office/powerpoint/2010/main" val="1268656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4"/>
          <p:cNvPicPr>
            <a:picLocks noChangeAspect="1"/>
          </p:cNvPicPr>
          <p:nvPr/>
        </p:nvPicPr>
        <p:blipFill rotWithShape="1">
          <a:blip r:embed="rId2">
            <a:extLst>
              <a:ext uri="{28A0092B-C50C-407E-A947-70E740481C1C}">
                <a14:useLocalDpi xmlns:a14="http://schemas.microsoft.com/office/drawing/2010/main" val="0"/>
              </a:ext>
            </a:extLst>
          </a:blip>
          <a:srcRect t="21788" r="-2" b="10112"/>
          <a:stretch/>
        </p:blipFill>
        <p:spPr>
          <a:xfrm>
            <a:off x="0" y="10"/>
            <a:ext cx="7552944" cy="6857990"/>
          </a:xfrm>
          <a:prstGeom prst="rect">
            <a:avLst/>
          </a:prstGeom>
          <a:effectLst/>
        </p:spPr>
      </p:pic>
      <p:sp>
        <p:nvSpPr>
          <p:cNvPr id="2" name="Nadpis 1"/>
          <p:cNvSpPr>
            <a:spLocks noGrp="1"/>
          </p:cNvSpPr>
          <p:nvPr>
            <p:ph type="title"/>
          </p:nvPr>
        </p:nvSpPr>
        <p:spPr>
          <a:xfrm>
            <a:off x="7964130" y="149317"/>
            <a:ext cx="3651467" cy="1295435"/>
          </a:xfrm>
        </p:spPr>
        <p:txBody>
          <a:bodyPr>
            <a:normAutofit/>
          </a:bodyPr>
          <a:lstStyle/>
          <a:p>
            <a:r>
              <a:rPr lang="cs-CZ" sz="3100" b="1" dirty="0" err="1">
                <a:latin typeface="+mn-lt"/>
              </a:rPr>
              <a:t>Chateau</a:t>
            </a:r>
            <a:r>
              <a:rPr lang="cs-CZ" sz="3100" b="1" dirty="0">
                <a:latin typeface="+mn-lt"/>
              </a:rPr>
              <a:t> Rychnov nad Kněžnou</a:t>
            </a:r>
            <a:br>
              <a:rPr lang="cs-CZ" b="1" dirty="0"/>
            </a:br>
            <a:r>
              <a:rPr lang="en-US" sz="2200" cap="all" dirty="0">
                <a:latin typeface="+mn-lt"/>
              </a:rPr>
              <a:t>An Early Baroque chateau</a:t>
            </a:r>
            <a:endParaRPr lang="en-GB" sz="2200" cap="all" dirty="0">
              <a:latin typeface="+mn-lt"/>
            </a:endParaRPr>
          </a:p>
        </p:txBody>
      </p:sp>
      <p:sp>
        <p:nvSpPr>
          <p:cNvPr id="10" name="Content Placeholder 9"/>
          <p:cNvSpPr>
            <a:spLocks noGrp="1"/>
          </p:cNvSpPr>
          <p:nvPr>
            <p:ph idx="1"/>
          </p:nvPr>
        </p:nvSpPr>
        <p:spPr>
          <a:xfrm>
            <a:off x="7964131" y="1920240"/>
            <a:ext cx="3651466" cy="4727448"/>
          </a:xfrm>
        </p:spPr>
        <p:txBody>
          <a:bodyPr>
            <a:normAutofit fontScale="92500" lnSpcReduction="10000"/>
          </a:bodyPr>
          <a:lstStyle/>
          <a:p>
            <a:pPr marL="0" indent="0">
              <a:buNone/>
            </a:pPr>
            <a:r>
              <a:rPr lang="en-US" b="1" dirty="0"/>
              <a:t>History of the</a:t>
            </a:r>
            <a:r>
              <a:rPr lang="cs-CZ" b="1" dirty="0"/>
              <a:t> </a:t>
            </a:r>
            <a:r>
              <a:rPr lang="cs-CZ" b="1" dirty="0" err="1"/>
              <a:t>chateau</a:t>
            </a:r>
            <a:endParaRPr lang="cs-CZ" dirty="0"/>
          </a:p>
          <a:p>
            <a:r>
              <a:rPr lang="en-US" dirty="0"/>
              <a:t> </a:t>
            </a:r>
            <a:r>
              <a:rPr lang="en-GB" dirty="0"/>
              <a:t>chateau together with a baroque Holy Spirit church was built by Fr. Karel </a:t>
            </a:r>
            <a:r>
              <a:rPr lang="en-GB" dirty="0" err="1"/>
              <a:t>Kolowrat</a:t>
            </a:r>
            <a:r>
              <a:rPr lang="en-GB" dirty="0"/>
              <a:t> in 1676-1690. In 1722 the chateau was lengthened, widened, and raised, likely according to the design by </a:t>
            </a:r>
            <a:r>
              <a:rPr lang="cs-CZ" dirty="0"/>
              <a:t>a </a:t>
            </a:r>
            <a:r>
              <a:rPr lang="cs-CZ" dirty="0" err="1"/>
              <a:t>northern</a:t>
            </a:r>
            <a:r>
              <a:rPr lang="cs-CZ" dirty="0"/>
              <a:t> </a:t>
            </a:r>
            <a:r>
              <a:rPr lang="cs-CZ" dirty="0" err="1"/>
              <a:t>Italian</a:t>
            </a:r>
            <a:r>
              <a:rPr lang="cs-CZ" dirty="0"/>
              <a:t> </a:t>
            </a:r>
            <a:r>
              <a:rPr lang="cs-CZ" dirty="0" err="1"/>
              <a:t>architect</a:t>
            </a:r>
            <a:r>
              <a:rPr lang="cs-CZ" dirty="0"/>
              <a:t> </a:t>
            </a:r>
            <a:r>
              <a:rPr lang="en-GB" dirty="0"/>
              <a:t>Jan </a:t>
            </a:r>
            <a:r>
              <a:rPr lang="en-GB" dirty="0" err="1"/>
              <a:t>Santini</a:t>
            </a:r>
            <a:r>
              <a:rPr lang="en-GB" dirty="0"/>
              <a:t> </a:t>
            </a:r>
            <a:r>
              <a:rPr lang="en-GB" dirty="0" err="1"/>
              <a:t>Aichel</a:t>
            </a:r>
            <a:r>
              <a:rPr lang="en-GB" dirty="0"/>
              <a:t>. </a:t>
            </a:r>
            <a:endParaRPr lang="en-GB" sz="1800" dirty="0"/>
          </a:p>
        </p:txBody>
      </p:sp>
      <p:cxnSp>
        <p:nvCxnSpPr>
          <p:cNvPr id="6" name="Přímá spojnice 5"/>
          <p:cNvCxnSpPr/>
          <p:nvPr/>
        </p:nvCxnSpPr>
        <p:spPr>
          <a:xfrm>
            <a:off x="7872984" y="1600200"/>
            <a:ext cx="4123944" cy="9144"/>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60072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4"/>
          <p:cNvPicPr>
            <a:picLocks noChangeAspect="1"/>
          </p:cNvPicPr>
          <p:nvPr/>
        </p:nvPicPr>
        <p:blipFill rotWithShape="1">
          <a:blip r:embed="rId2">
            <a:extLst>
              <a:ext uri="{28A0092B-C50C-407E-A947-70E740481C1C}">
                <a14:useLocalDpi xmlns:a14="http://schemas.microsoft.com/office/drawing/2010/main" val="0"/>
              </a:ext>
            </a:extLst>
          </a:blip>
          <a:srcRect t="31901" r="-2" b="-2"/>
          <a:stretch/>
        </p:blipFill>
        <p:spPr>
          <a:xfrm>
            <a:off x="4639056" y="10"/>
            <a:ext cx="7552944" cy="6857990"/>
          </a:xfrm>
          <a:prstGeom prst="rect">
            <a:avLst/>
          </a:prstGeom>
          <a:effectLst/>
        </p:spPr>
      </p:pic>
      <p:sp>
        <p:nvSpPr>
          <p:cNvPr id="10" name="Content Placeholder 9"/>
          <p:cNvSpPr>
            <a:spLocks noGrp="1"/>
          </p:cNvSpPr>
          <p:nvPr>
            <p:ph idx="1"/>
          </p:nvPr>
        </p:nvSpPr>
        <p:spPr>
          <a:xfrm>
            <a:off x="612355" y="966216"/>
            <a:ext cx="3651466" cy="4913376"/>
          </a:xfrm>
        </p:spPr>
        <p:txBody>
          <a:bodyPr>
            <a:normAutofit fontScale="92500" lnSpcReduction="10000"/>
          </a:bodyPr>
          <a:lstStyle/>
          <a:p>
            <a:r>
              <a:rPr lang="en-US" dirty="0"/>
              <a:t>There are exhibits of </a:t>
            </a:r>
            <a:r>
              <a:rPr lang="en-US" dirty="0" err="1"/>
              <a:t>Kolowrat</a:t>
            </a:r>
            <a:r>
              <a:rPr lang="en-US" dirty="0"/>
              <a:t> </a:t>
            </a:r>
            <a:r>
              <a:rPr lang="cs-CZ" dirty="0"/>
              <a:t>A</a:t>
            </a:r>
            <a:r>
              <a:rPr lang="en-US" dirty="0" err="1"/>
              <a:t>rt</a:t>
            </a:r>
            <a:r>
              <a:rPr lang="en-US" dirty="0"/>
              <a:t> gallery, </a:t>
            </a:r>
            <a:r>
              <a:rPr lang="en-US" dirty="0" err="1"/>
              <a:t>Kolowrat</a:t>
            </a:r>
            <a:r>
              <a:rPr lang="en-US" dirty="0"/>
              <a:t> crystal and a library of manuscripts. There is also a Museum and </a:t>
            </a:r>
            <a:r>
              <a:rPr lang="cs-CZ" dirty="0"/>
              <a:t>G</a:t>
            </a:r>
            <a:r>
              <a:rPr lang="en-US" dirty="0" err="1"/>
              <a:t>allery</a:t>
            </a:r>
            <a:r>
              <a:rPr lang="en-US" dirty="0"/>
              <a:t> of the </a:t>
            </a:r>
            <a:r>
              <a:rPr lang="en-US" dirty="0" err="1"/>
              <a:t>Orlické</a:t>
            </a:r>
            <a:r>
              <a:rPr lang="en-US" dirty="0"/>
              <a:t> Mountains.</a:t>
            </a:r>
            <a:endParaRPr lang="cs-CZ" dirty="0"/>
          </a:p>
          <a:p>
            <a:pPr marL="0" indent="0">
              <a:buNone/>
            </a:pPr>
            <a:endParaRPr lang="cs-CZ" dirty="0"/>
          </a:p>
          <a:p>
            <a:r>
              <a:rPr lang="en-US" dirty="0"/>
              <a:t>The collection of the </a:t>
            </a:r>
            <a:r>
              <a:rPr lang="en-US" dirty="0" err="1"/>
              <a:t>Kolowrat</a:t>
            </a:r>
            <a:r>
              <a:rPr lang="en-US" dirty="0"/>
              <a:t> family belongs to the biggest historical picture-galleries in our country.</a:t>
            </a:r>
            <a:endParaRPr lang="en-US" sz="1800" dirty="0"/>
          </a:p>
        </p:txBody>
      </p:sp>
    </p:spTree>
    <p:extLst>
      <p:ext uri="{BB962C8B-B14F-4D97-AF65-F5344CB8AC3E}">
        <p14:creationId xmlns:p14="http://schemas.microsoft.com/office/powerpoint/2010/main" val="3458983967"/>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331</Words>
  <Application>Microsoft Office PowerPoint</Application>
  <PresentationFormat>Širokoúhlá obrazovka</PresentationFormat>
  <Paragraphs>23</Paragraphs>
  <Slides>9</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9</vt:i4>
      </vt:variant>
    </vt:vector>
  </HeadingPairs>
  <TitlesOfParts>
    <vt:vector size="13" baseType="lpstr">
      <vt:lpstr>Arial</vt:lpstr>
      <vt:lpstr>Calibri</vt:lpstr>
      <vt:lpstr>Calibri Light</vt:lpstr>
      <vt:lpstr>Motiv Office</vt:lpstr>
      <vt:lpstr>Prezentace aplikace PowerPoint</vt:lpstr>
      <vt:lpstr>Castle Loučeň ROMANTIC BAROQUE SIGHT WITH ORIGINAL INTERIORS</vt:lpstr>
      <vt:lpstr>Prezentace aplikace PowerPoint</vt:lpstr>
      <vt:lpstr>Castle Častolovice  a renaissance-era castle</vt:lpstr>
      <vt:lpstr>Prezentace aplikace PowerPoint</vt:lpstr>
      <vt:lpstr>New chateau Kostelec nad Orlicí built in the style of Empire</vt:lpstr>
      <vt:lpstr>Prezentace aplikace PowerPoint</vt:lpstr>
      <vt:lpstr>Chateau Rychnov nad Kněžnou An Early Baroque chateau</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Chateaus and castles of the Czech Republic</dc:title>
  <dc:creator>Danka Sekerková</dc:creator>
  <cp:lastModifiedBy>Danka Sekerková</cp:lastModifiedBy>
  <cp:revision>21</cp:revision>
  <dcterms:created xsi:type="dcterms:W3CDTF">2017-08-16T13:41:24Z</dcterms:created>
  <dcterms:modified xsi:type="dcterms:W3CDTF">2017-08-18T07:37:35Z</dcterms:modified>
</cp:coreProperties>
</file>