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64" r:id="rId2"/>
  </p:sldMasterIdLst>
  <p:notesMasterIdLst>
    <p:notesMasterId r:id="rId45"/>
  </p:notesMasterIdLst>
  <p:handoutMasterIdLst>
    <p:handoutMasterId r:id="rId46"/>
  </p:handoutMasterIdLst>
  <p:sldIdLst>
    <p:sldId id="276" r:id="rId3"/>
    <p:sldId id="292" r:id="rId4"/>
    <p:sldId id="352" r:id="rId5"/>
    <p:sldId id="351" r:id="rId6"/>
    <p:sldId id="357" r:id="rId7"/>
    <p:sldId id="358" r:id="rId8"/>
    <p:sldId id="354" r:id="rId9"/>
    <p:sldId id="303" r:id="rId10"/>
    <p:sldId id="304" r:id="rId11"/>
    <p:sldId id="305" r:id="rId12"/>
    <p:sldId id="309" r:id="rId13"/>
    <p:sldId id="310" r:id="rId14"/>
    <p:sldId id="361" r:id="rId15"/>
    <p:sldId id="323" r:id="rId16"/>
    <p:sldId id="320" r:id="rId17"/>
    <p:sldId id="331" r:id="rId18"/>
    <p:sldId id="322" r:id="rId19"/>
    <p:sldId id="321" r:id="rId20"/>
    <p:sldId id="332" r:id="rId21"/>
    <p:sldId id="333" r:id="rId22"/>
    <p:sldId id="314" r:id="rId23"/>
    <p:sldId id="324" r:id="rId24"/>
    <p:sldId id="330" r:id="rId25"/>
    <p:sldId id="325" r:id="rId26"/>
    <p:sldId id="326" r:id="rId27"/>
    <p:sldId id="327" r:id="rId28"/>
    <p:sldId id="328" r:id="rId29"/>
    <p:sldId id="316" r:id="rId30"/>
    <p:sldId id="317" r:id="rId31"/>
    <p:sldId id="296" r:id="rId32"/>
    <p:sldId id="334" r:id="rId33"/>
    <p:sldId id="345" r:id="rId34"/>
    <p:sldId id="346" r:id="rId35"/>
    <p:sldId id="347" r:id="rId36"/>
    <p:sldId id="350" r:id="rId37"/>
    <p:sldId id="349" r:id="rId38"/>
    <p:sldId id="297" r:id="rId39"/>
    <p:sldId id="298" r:id="rId40"/>
    <p:sldId id="335" r:id="rId41"/>
    <p:sldId id="336" r:id="rId42"/>
    <p:sldId id="360" r:id="rId43"/>
    <p:sldId id="340" r:id="rId44"/>
  </p:sldIdLst>
  <p:sldSz cx="9144000" cy="6858000" type="screen4x3"/>
  <p:notesSz cx="10234613" cy="7099300"/>
  <p:defaultTextStyle>
    <a:defPPr>
      <a:defRPr lang="en-GB"/>
    </a:defPPr>
    <a:lvl1pPr algn="l" rtl="0" fontAlgn="base">
      <a:spcBef>
        <a:spcPct val="50000"/>
      </a:spcBef>
      <a:spcAft>
        <a:spcPct val="0"/>
      </a:spcAft>
      <a:defRPr sz="1400" kern="1200">
        <a:solidFill>
          <a:schemeClr val="tx1"/>
        </a:solidFill>
        <a:latin typeface="Verdana" pitchFamily="34" charset="0"/>
        <a:ea typeface="+mn-ea"/>
        <a:cs typeface="Arial" charset="0"/>
      </a:defRPr>
    </a:lvl1pPr>
    <a:lvl2pPr marL="457200" algn="l" rtl="0" fontAlgn="base">
      <a:spcBef>
        <a:spcPct val="50000"/>
      </a:spcBef>
      <a:spcAft>
        <a:spcPct val="0"/>
      </a:spcAft>
      <a:defRPr sz="1400" kern="1200">
        <a:solidFill>
          <a:schemeClr val="tx1"/>
        </a:solidFill>
        <a:latin typeface="Verdana" pitchFamily="34" charset="0"/>
        <a:ea typeface="+mn-ea"/>
        <a:cs typeface="Arial" charset="0"/>
      </a:defRPr>
    </a:lvl2pPr>
    <a:lvl3pPr marL="914400" algn="l" rtl="0" fontAlgn="base">
      <a:spcBef>
        <a:spcPct val="50000"/>
      </a:spcBef>
      <a:spcAft>
        <a:spcPct val="0"/>
      </a:spcAft>
      <a:defRPr sz="1400" kern="1200">
        <a:solidFill>
          <a:schemeClr val="tx1"/>
        </a:solidFill>
        <a:latin typeface="Verdana" pitchFamily="34" charset="0"/>
        <a:ea typeface="+mn-ea"/>
        <a:cs typeface="Arial" charset="0"/>
      </a:defRPr>
    </a:lvl3pPr>
    <a:lvl4pPr marL="1371600" algn="l" rtl="0" fontAlgn="base">
      <a:spcBef>
        <a:spcPct val="50000"/>
      </a:spcBef>
      <a:spcAft>
        <a:spcPct val="0"/>
      </a:spcAft>
      <a:defRPr sz="1400" kern="1200">
        <a:solidFill>
          <a:schemeClr val="tx1"/>
        </a:solidFill>
        <a:latin typeface="Verdana" pitchFamily="34" charset="0"/>
        <a:ea typeface="+mn-ea"/>
        <a:cs typeface="Arial" charset="0"/>
      </a:defRPr>
    </a:lvl4pPr>
    <a:lvl5pPr marL="1828800" algn="l" rtl="0" fontAlgn="base">
      <a:spcBef>
        <a:spcPct val="50000"/>
      </a:spcBef>
      <a:spcAft>
        <a:spcPct val="0"/>
      </a:spcAft>
      <a:defRPr sz="1400" kern="1200">
        <a:solidFill>
          <a:schemeClr val="tx1"/>
        </a:solidFill>
        <a:latin typeface="Verdana" pitchFamily="34" charset="0"/>
        <a:ea typeface="+mn-ea"/>
        <a:cs typeface="Arial" charset="0"/>
      </a:defRPr>
    </a:lvl5pPr>
    <a:lvl6pPr marL="2286000" algn="l" defTabSz="914400" rtl="0" eaLnBrk="1" latinLnBrk="0" hangingPunct="1">
      <a:defRPr sz="1400" kern="1200">
        <a:solidFill>
          <a:schemeClr val="tx1"/>
        </a:solidFill>
        <a:latin typeface="Verdana" pitchFamily="34" charset="0"/>
        <a:ea typeface="+mn-ea"/>
        <a:cs typeface="Arial" charset="0"/>
      </a:defRPr>
    </a:lvl6pPr>
    <a:lvl7pPr marL="2743200" algn="l" defTabSz="914400" rtl="0" eaLnBrk="1" latinLnBrk="0" hangingPunct="1">
      <a:defRPr sz="1400" kern="1200">
        <a:solidFill>
          <a:schemeClr val="tx1"/>
        </a:solidFill>
        <a:latin typeface="Verdana" pitchFamily="34" charset="0"/>
        <a:ea typeface="+mn-ea"/>
        <a:cs typeface="Arial" charset="0"/>
      </a:defRPr>
    </a:lvl7pPr>
    <a:lvl8pPr marL="3200400" algn="l" defTabSz="914400" rtl="0" eaLnBrk="1" latinLnBrk="0" hangingPunct="1">
      <a:defRPr sz="1400" kern="1200">
        <a:solidFill>
          <a:schemeClr val="tx1"/>
        </a:solidFill>
        <a:latin typeface="Verdana" pitchFamily="34" charset="0"/>
        <a:ea typeface="+mn-ea"/>
        <a:cs typeface="Arial" charset="0"/>
      </a:defRPr>
    </a:lvl8pPr>
    <a:lvl9pPr marL="3657600" algn="l" defTabSz="914400" rtl="0" eaLnBrk="1" latinLnBrk="0" hangingPunct="1">
      <a:defRPr sz="14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06"/>
    <a:srgbClr val="A72B5A"/>
    <a:srgbClr val="FF9900"/>
    <a:srgbClr val="C47191"/>
    <a:srgbClr val="B1426D"/>
    <a:srgbClr val="BA5A7F"/>
    <a:srgbClr val="C471A3"/>
    <a:srgbClr val="D8A1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59" autoAdjust="0"/>
    <p:restoredTop sz="83701" autoAdjust="0"/>
  </p:normalViewPr>
  <p:slideViewPr>
    <p:cSldViewPr snapToGrid="0">
      <p:cViewPr>
        <p:scale>
          <a:sx n="96" d="100"/>
          <a:sy n="96" d="100"/>
        </p:scale>
        <p:origin x="-1488" y="-114"/>
      </p:cViewPr>
      <p:guideLst>
        <p:guide orient="horz" pos="3284"/>
        <p:guide orient="horz" pos="3838"/>
        <p:guide orient="horz" pos="1356"/>
        <p:guide orient="horz" pos="966"/>
        <p:guide pos="240"/>
        <p:guide pos="2875"/>
        <p:guide pos="5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3" d="100"/>
          <a:sy n="103" d="100"/>
        </p:scale>
        <p:origin x="-4674" y="-90"/>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Rectangle 2"/>
          <p:cNvSpPr>
            <a:spLocks noGrp="1" noChangeArrowheads="1"/>
          </p:cNvSpPr>
          <p:nvPr>
            <p:ph type="hdr" sz="quarter"/>
          </p:nvPr>
        </p:nvSpPr>
        <p:spPr bwMode="auto">
          <a:xfrm>
            <a:off x="1" y="0"/>
            <a:ext cx="4435304" cy="35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atin typeface="Arial" charset="0"/>
              </a:defRPr>
            </a:lvl1pPr>
          </a:lstStyle>
          <a:p>
            <a:pPr>
              <a:defRPr/>
            </a:pPr>
            <a:endParaRPr lang="en-US" altLang="en-US"/>
          </a:p>
        </p:txBody>
      </p:sp>
      <p:sp>
        <p:nvSpPr>
          <p:cNvPr id="486403" name="Rectangle 3"/>
          <p:cNvSpPr>
            <a:spLocks noGrp="1" noChangeArrowheads="1"/>
          </p:cNvSpPr>
          <p:nvPr>
            <p:ph type="dt" sz="quarter" idx="1"/>
          </p:nvPr>
        </p:nvSpPr>
        <p:spPr bwMode="auto">
          <a:xfrm>
            <a:off x="5797022" y="0"/>
            <a:ext cx="4435304" cy="35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n-US" altLang="en-US"/>
          </a:p>
        </p:txBody>
      </p:sp>
      <p:sp>
        <p:nvSpPr>
          <p:cNvPr id="486404" name="Rectangle 4"/>
          <p:cNvSpPr>
            <a:spLocks noGrp="1" noChangeArrowheads="1"/>
          </p:cNvSpPr>
          <p:nvPr>
            <p:ph type="ftr" sz="quarter" idx="2"/>
          </p:nvPr>
        </p:nvSpPr>
        <p:spPr bwMode="auto">
          <a:xfrm>
            <a:off x="1" y="6743619"/>
            <a:ext cx="4435304" cy="35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atin typeface="Arial" charset="0"/>
              </a:defRPr>
            </a:lvl1pPr>
          </a:lstStyle>
          <a:p>
            <a:pPr>
              <a:defRPr/>
            </a:pPr>
            <a:endParaRPr lang="en-US" altLang="en-US"/>
          </a:p>
        </p:txBody>
      </p:sp>
      <p:sp>
        <p:nvSpPr>
          <p:cNvPr id="486405" name="Rectangle 5"/>
          <p:cNvSpPr>
            <a:spLocks noGrp="1" noChangeArrowheads="1"/>
          </p:cNvSpPr>
          <p:nvPr>
            <p:ph type="sldNum" sz="quarter" idx="3"/>
          </p:nvPr>
        </p:nvSpPr>
        <p:spPr bwMode="auto">
          <a:xfrm>
            <a:off x="5797022" y="6743619"/>
            <a:ext cx="4435304" cy="35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2E9AE6F7-1E5F-469E-80DF-C5B7C3821D06}" type="slidenum">
              <a:rPr lang="en-US" altLang="en-US"/>
              <a:pPr>
                <a:defRPr/>
              </a:pPr>
              <a:t>‹#›</a:t>
            </a:fld>
            <a:endParaRPr lang="en-US" altLang="en-US"/>
          </a:p>
        </p:txBody>
      </p:sp>
    </p:spTree>
    <p:extLst>
      <p:ext uri="{BB962C8B-B14F-4D97-AF65-F5344CB8AC3E}">
        <p14:creationId xmlns:p14="http://schemas.microsoft.com/office/powerpoint/2010/main" val="9291708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4435304" cy="35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t" anchorCtr="0" compatLnSpc="1">
            <a:prstTxWarp prst="textNoShape">
              <a:avLst/>
            </a:prstTxWarp>
          </a:bodyPr>
          <a:lstStyle>
            <a:lvl1pPr defTabSz="947738">
              <a:spcBef>
                <a:spcPct val="0"/>
              </a:spcBef>
              <a:defRPr sz="1200">
                <a:latin typeface="Arial" charset="0"/>
              </a:defRPr>
            </a:lvl1pPr>
          </a:lstStyle>
          <a:p>
            <a:pPr>
              <a:defRPr/>
            </a:pPr>
            <a:endParaRPr lang="en-GB" altLang="en-US"/>
          </a:p>
        </p:txBody>
      </p:sp>
      <p:sp>
        <p:nvSpPr>
          <p:cNvPr id="6147" name="Rectangle 3"/>
          <p:cNvSpPr>
            <a:spLocks noGrp="1" noChangeArrowheads="1"/>
          </p:cNvSpPr>
          <p:nvPr>
            <p:ph type="dt" idx="1"/>
          </p:nvPr>
        </p:nvSpPr>
        <p:spPr bwMode="auto">
          <a:xfrm>
            <a:off x="5797022" y="0"/>
            <a:ext cx="4435304" cy="35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t" anchorCtr="0" compatLnSpc="1">
            <a:prstTxWarp prst="textNoShape">
              <a:avLst/>
            </a:prstTxWarp>
          </a:bodyPr>
          <a:lstStyle>
            <a:lvl1pPr algn="r" defTabSz="947738">
              <a:spcBef>
                <a:spcPct val="0"/>
              </a:spcBef>
              <a:defRPr sz="1200">
                <a:latin typeface="Arial" charset="0"/>
              </a:defRPr>
            </a:lvl1pPr>
          </a:lstStyle>
          <a:p>
            <a:pPr>
              <a:defRPr/>
            </a:pPr>
            <a:endParaRPr lang="en-GB" altLang="en-US"/>
          </a:p>
        </p:txBody>
      </p:sp>
      <p:sp>
        <p:nvSpPr>
          <p:cNvPr id="43012" name="Rectangle 4"/>
          <p:cNvSpPr>
            <a:spLocks noGrp="1" noRot="1" noChangeAspect="1" noChangeArrowheads="1" noTextEdit="1"/>
          </p:cNvSpPr>
          <p:nvPr>
            <p:ph type="sldImg" idx="2"/>
          </p:nvPr>
        </p:nvSpPr>
        <p:spPr bwMode="auto">
          <a:xfrm>
            <a:off x="3341688" y="530225"/>
            <a:ext cx="3551237" cy="26638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1023005" y="3372911"/>
            <a:ext cx="8188606" cy="319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6150" name="Rectangle 6"/>
          <p:cNvSpPr>
            <a:spLocks noGrp="1" noChangeArrowheads="1"/>
          </p:cNvSpPr>
          <p:nvPr>
            <p:ph type="ftr" sz="quarter" idx="4"/>
          </p:nvPr>
        </p:nvSpPr>
        <p:spPr bwMode="auto">
          <a:xfrm>
            <a:off x="1" y="6742518"/>
            <a:ext cx="4435304" cy="35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b" anchorCtr="0" compatLnSpc="1">
            <a:prstTxWarp prst="textNoShape">
              <a:avLst/>
            </a:prstTxWarp>
          </a:bodyPr>
          <a:lstStyle>
            <a:lvl1pPr defTabSz="947738">
              <a:spcBef>
                <a:spcPct val="0"/>
              </a:spcBef>
              <a:defRPr sz="1200">
                <a:latin typeface="Arial" charset="0"/>
              </a:defRPr>
            </a:lvl1pPr>
          </a:lstStyle>
          <a:p>
            <a:pPr>
              <a:defRPr/>
            </a:pPr>
            <a:endParaRPr lang="en-GB" altLang="en-US"/>
          </a:p>
        </p:txBody>
      </p:sp>
      <p:sp>
        <p:nvSpPr>
          <p:cNvPr id="6151" name="Rectangle 7"/>
          <p:cNvSpPr>
            <a:spLocks noGrp="1" noChangeArrowheads="1"/>
          </p:cNvSpPr>
          <p:nvPr>
            <p:ph type="sldNum" sz="quarter" idx="5"/>
          </p:nvPr>
        </p:nvSpPr>
        <p:spPr bwMode="auto">
          <a:xfrm>
            <a:off x="5797022" y="6742518"/>
            <a:ext cx="4435304" cy="35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b" anchorCtr="0" compatLnSpc="1">
            <a:prstTxWarp prst="textNoShape">
              <a:avLst/>
            </a:prstTxWarp>
          </a:bodyPr>
          <a:lstStyle>
            <a:lvl1pPr algn="r" defTabSz="947738">
              <a:spcBef>
                <a:spcPct val="0"/>
              </a:spcBef>
              <a:defRPr sz="1200">
                <a:latin typeface="Arial" charset="0"/>
              </a:defRPr>
            </a:lvl1pPr>
          </a:lstStyle>
          <a:p>
            <a:pPr>
              <a:defRPr/>
            </a:pPr>
            <a:fld id="{E2881E90-ECD2-48B8-8678-80DDD007B1BC}" type="slidenum">
              <a:rPr lang="en-GB" altLang="en-US"/>
              <a:pPr>
                <a:defRPr/>
              </a:pPr>
              <a:t>‹#›</a:t>
            </a:fld>
            <a:endParaRPr lang="en-GB" altLang="en-US"/>
          </a:p>
        </p:txBody>
      </p:sp>
    </p:spTree>
    <p:extLst>
      <p:ext uri="{BB962C8B-B14F-4D97-AF65-F5344CB8AC3E}">
        <p14:creationId xmlns:p14="http://schemas.microsoft.com/office/powerpoint/2010/main" val="17635585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Verdana" pitchFamily="34" charset="0"/>
        <a:ea typeface="+mn-ea"/>
        <a:cs typeface="Arial" charset="0"/>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Arial" charset="0"/>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0</a:t>
            </a:fld>
            <a:endParaRPr lang="en-GB" altLang="en-US"/>
          </a:p>
        </p:txBody>
      </p:sp>
    </p:spTree>
    <p:extLst>
      <p:ext uri="{BB962C8B-B14F-4D97-AF65-F5344CB8AC3E}">
        <p14:creationId xmlns:p14="http://schemas.microsoft.com/office/powerpoint/2010/main" val="345832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p:spPr>
        <p:txBody>
          <a:bodyPr/>
          <a:lstStyle/>
          <a:p>
            <a:r>
              <a:rPr lang="pl-PL" altLang="en-US" smtClean="0"/>
              <a:t>Before we continue talking</a:t>
            </a:r>
            <a:r>
              <a:rPr lang="pl-PL" altLang="en-US" baseline="0" smtClean="0"/>
              <a:t> about cars and Top Gear, </a:t>
            </a:r>
            <a:r>
              <a:rPr lang="pl-PL" altLang="en-US" smtClean="0"/>
              <a:t>what do these pictures represent? parkour, a relatively new sport, which originated in France.</a:t>
            </a:r>
            <a:endParaRPr lang="en-GB" altLang="en-US" smtClean="0"/>
          </a:p>
        </p:txBody>
      </p:sp>
      <p:sp>
        <p:nvSpPr>
          <p:cNvPr id="47108"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A6DBE7F3-0101-4BA0-98F7-4A3A73BE54A8}" type="slidenum">
              <a:rPr lang="en-GB" altLang="en-US" smtClean="0">
                <a:latin typeface="Arial" charset="0"/>
              </a:rPr>
              <a:pPr eaLnBrk="1" hangingPunct="1">
                <a:spcBef>
                  <a:spcPct val="0"/>
                </a:spcBef>
              </a:pPr>
              <a:t>9</a:t>
            </a:fld>
            <a:endParaRPr lang="en-GB"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ymbol zastępczy obrazu slajdu 1"/>
          <p:cNvSpPr>
            <a:spLocks noGrp="1" noRot="1" noChangeAspect="1" noTextEdit="1"/>
          </p:cNvSpPr>
          <p:nvPr>
            <p:ph type="sldImg"/>
          </p:nvPr>
        </p:nvSpPr>
        <p:spPr>
          <a:ln/>
        </p:spPr>
      </p:sp>
      <p:sp>
        <p:nvSpPr>
          <p:cNvPr id="51203" name="Symbol zastępczy notatek 2"/>
          <p:cNvSpPr>
            <a:spLocks noGrp="1"/>
          </p:cNvSpPr>
          <p:nvPr>
            <p:ph type="body" idx="1"/>
          </p:nvPr>
        </p:nvSpPr>
        <p:spPr>
          <a:noFill/>
        </p:spPr>
        <p:txBody>
          <a:bodyPr/>
          <a:lstStyle/>
          <a:p>
            <a:r>
              <a:rPr lang="pl-PL" altLang="en-US" smtClean="0"/>
              <a:t>So let's watch this little clip (an intro</a:t>
            </a:r>
            <a:r>
              <a:rPr lang="pl-PL" altLang="en-US" baseline="0" smtClean="0"/>
              <a:t> to an episode of Top Gear); </a:t>
            </a:r>
            <a:r>
              <a:rPr lang="pl-PL" altLang="en-US" smtClean="0"/>
              <a:t>as you watch it – what kind of race are they talking about?</a:t>
            </a:r>
          </a:p>
          <a:p>
            <a:r>
              <a:rPr lang="pl-PL" altLang="en-US" i="1" smtClean="0"/>
              <a:t>It's</a:t>
            </a:r>
            <a:r>
              <a:rPr lang="pl-PL" altLang="en-US" i="1" baseline="0" smtClean="0"/>
              <a:t> a race between a car (Peugeot) and two men.</a:t>
            </a:r>
            <a:endParaRPr lang="pl-PL" altLang="en-US" i="1" smtClean="0"/>
          </a:p>
          <a:p>
            <a:r>
              <a:rPr lang="pl-PL" altLang="en-US" smtClean="0"/>
              <a:t>Who do you think will win the race? (elicit answers from the audience, or get them to raise hands who thinks</a:t>
            </a:r>
            <a:r>
              <a:rPr lang="pl-PL" altLang="en-US" baseline="0" smtClean="0"/>
              <a:t> the car will win vs who thinks the men will win).</a:t>
            </a:r>
            <a:endParaRPr lang="en-GB" altLang="en-US" smtClean="0"/>
          </a:p>
        </p:txBody>
      </p:sp>
      <p:sp>
        <p:nvSpPr>
          <p:cNvPr id="51204"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216D7942-CB22-4E47-8439-1B4651166DFF}" type="slidenum">
              <a:rPr lang="en-GB" altLang="en-US" smtClean="0">
                <a:latin typeface="Arial" charset="0"/>
              </a:rPr>
              <a:pPr eaLnBrk="1" hangingPunct="1">
                <a:spcBef>
                  <a:spcPct val="0"/>
                </a:spcBef>
              </a:pPr>
              <a:t>10</a:t>
            </a:fld>
            <a:endParaRPr lang="en-GB"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ymbol zastępczy obrazu slajdu 1"/>
          <p:cNvSpPr>
            <a:spLocks noGrp="1" noRot="1" noChangeAspect="1" noTextEdit="1"/>
          </p:cNvSpPr>
          <p:nvPr>
            <p:ph type="sldImg"/>
          </p:nvPr>
        </p:nvSpPr>
        <p:spPr>
          <a:ln/>
        </p:spPr>
      </p:sp>
      <p:sp>
        <p:nvSpPr>
          <p:cNvPr id="52227" name="Symbol zastępczy notatek 2"/>
          <p:cNvSpPr>
            <a:spLocks noGrp="1"/>
          </p:cNvSpPr>
          <p:nvPr>
            <p:ph type="body" idx="1"/>
          </p:nvPr>
        </p:nvSpPr>
        <p:spPr>
          <a:noFill/>
        </p:spPr>
        <p:txBody>
          <a:bodyPr/>
          <a:lstStyle/>
          <a:p>
            <a:r>
              <a:rPr lang="pl-PL" altLang="en-US" dirty="0" err="1" smtClean="0"/>
              <a:t>Let's</a:t>
            </a:r>
            <a:r>
              <a:rPr lang="pl-PL" altLang="en-US" dirty="0" smtClean="0"/>
              <a:t> </a:t>
            </a:r>
            <a:r>
              <a:rPr lang="pl-PL" altLang="en-US" dirty="0" err="1" smtClean="0"/>
              <a:t>find</a:t>
            </a:r>
            <a:r>
              <a:rPr lang="pl-PL" altLang="en-US" baseline="0" dirty="0" smtClean="0"/>
              <a:t> out </a:t>
            </a:r>
            <a:r>
              <a:rPr lang="pl-PL" altLang="en-US" baseline="0" dirty="0" err="1" smtClean="0"/>
              <a:t>more</a:t>
            </a:r>
            <a:r>
              <a:rPr lang="pl-PL" altLang="en-US" baseline="0" dirty="0" smtClean="0"/>
              <a:t> </a:t>
            </a:r>
            <a:r>
              <a:rPr lang="pl-PL" altLang="en-US" baseline="0" dirty="0" err="1" smtClean="0"/>
              <a:t>about</a:t>
            </a:r>
            <a:r>
              <a:rPr lang="pl-PL" altLang="en-US" baseline="0" dirty="0" smtClean="0"/>
              <a:t> the race. </a:t>
            </a:r>
            <a:r>
              <a:rPr lang="pl-PL" altLang="en-US" baseline="0" dirty="0" err="1" smtClean="0"/>
              <a:t>We're</a:t>
            </a:r>
            <a:r>
              <a:rPr lang="pl-PL" altLang="en-US" baseline="0" dirty="0" smtClean="0"/>
              <a:t> </a:t>
            </a:r>
            <a:r>
              <a:rPr lang="pl-PL" altLang="en-US" baseline="0" dirty="0" err="1" smtClean="0"/>
              <a:t>going</a:t>
            </a:r>
            <a:r>
              <a:rPr lang="pl-PL" altLang="en-US" baseline="0" dirty="0" smtClean="0"/>
              <a:t> to </a:t>
            </a:r>
            <a:r>
              <a:rPr lang="pl-PL" altLang="en-US" baseline="0" dirty="0" err="1" smtClean="0"/>
              <a:t>watch</a:t>
            </a:r>
            <a:r>
              <a:rPr lang="pl-PL" altLang="en-US" baseline="0" dirty="0" smtClean="0"/>
              <a:t> </a:t>
            </a:r>
            <a:r>
              <a:rPr lang="pl-PL" altLang="en-US" baseline="0" dirty="0" err="1" smtClean="0"/>
              <a:t>another</a:t>
            </a:r>
            <a:r>
              <a:rPr lang="pl-PL" altLang="en-US" baseline="0" dirty="0" smtClean="0"/>
              <a:t> fragment of the Top Gear </a:t>
            </a:r>
            <a:r>
              <a:rPr lang="pl-PL" altLang="en-US" baseline="0" dirty="0" err="1" smtClean="0"/>
              <a:t>episode</a:t>
            </a:r>
            <a:r>
              <a:rPr lang="pl-PL" altLang="en-US" baseline="0" dirty="0" smtClean="0"/>
              <a:t> – </a:t>
            </a:r>
            <a:r>
              <a:rPr lang="pl-PL" altLang="en-US" baseline="0" dirty="0" err="1" smtClean="0"/>
              <a:t>your</a:t>
            </a:r>
            <a:r>
              <a:rPr lang="pl-PL" altLang="en-US" baseline="0" dirty="0" smtClean="0"/>
              <a:t> </a:t>
            </a:r>
            <a:r>
              <a:rPr lang="pl-PL" altLang="en-US" baseline="0" dirty="0" err="1" smtClean="0"/>
              <a:t>task</a:t>
            </a:r>
            <a:r>
              <a:rPr lang="pl-PL" altLang="en-US" baseline="0" dirty="0" smtClean="0"/>
              <a:t>: </a:t>
            </a:r>
            <a:r>
              <a:rPr lang="pl-PL" altLang="en-US" baseline="0" dirty="0" err="1" smtClean="0"/>
              <a:t>which</a:t>
            </a:r>
            <a:r>
              <a:rPr lang="pl-PL" altLang="en-US" baseline="0" dirty="0" smtClean="0"/>
              <a:t> </a:t>
            </a:r>
            <a:r>
              <a:rPr lang="pl-PL" altLang="en-US" baseline="0" dirty="0" err="1" smtClean="0"/>
              <a:t>city</a:t>
            </a:r>
            <a:r>
              <a:rPr lang="pl-PL" altLang="en-US" baseline="0" dirty="0" smtClean="0"/>
              <a:t> </a:t>
            </a:r>
            <a:r>
              <a:rPr lang="pl-PL" altLang="en-US" baseline="0" dirty="0" err="1" smtClean="0"/>
              <a:t>is</a:t>
            </a:r>
            <a:r>
              <a:rPr lang="pl-PL" altLang="en-US" baseline="0" dirty="0" smtClean="0"/>
              <a:t> </a:t>
            </a:r>
            <a:r>
              <a:rPr lang="pl-PL" altLang="en-US" baseline="0" dirty="0" err="1" smtClean="0"/>
              <a:t>it</a:t>
            </a:r>
            <a:r>
              <a:rPr lang="pl-PL" altLang="en-US" baseline="0" dirty="0" smtClean="0"/>
              <a:t> in (</a:t>
            </a:r>
            <a:r>
              <a:rPr lang="pl-PL" altLang="en-US" i="1" baseline="0" dirty="0" smtClean="0"/>
              <a:t>Liverpool), </a:t>
            </a:r>
            <a:r>
              <a:rPr lang="pl-PL" altLang="en-US" i="0" baseline="0" dirty="0" err="1" smtClean="0"/>
              <a:t>what</a:t>
            </a:r>
            <a:r>
              <a:rPr lang="pl-PL" altLang="en-US" i="0" baseline="0" dirty="0" smtClean="0"/>
              <a:t> </a:t>
            </a:r>
            <a:r>
              <a:rPr lang="pl-PL" altLang="en-US" i="0" baseline="0" dirty="0" err="1" smtClean="0"/>
              <a:t>is</a:t>
            </a:r>
            <a:r>
              <a:rPr lang="pl-PL" altLang="en-US" i="0" baseline="0" dirty="0" smtClean="0"/>
              <a:t> the </a:t>
            </a:r>
            <a:r>
              <a:rPr lang="pl-PL" altLang="en-US" i="0" baseline="0" dirty="0" err="1" smtClean="0"/>
              <a:t>starting</a:t>
            </a:r>
            <a:r>
              <a:rPr lang="pl-PL" altLang="en-US" i="0" baseline="0" dirty="0" smtClean="0"/>
              <a:t> point (</a:t>
            </a:r>
            <a:r>
              <a:rPr lang="pl-PL" altLang="en-US" i="1" baseline="0" dirty="0" err="1" smtClean="0"/>
              <a:t>edge</a:t>
            </a:r>
            <a:r>
              <a:rPr lang="pl-PL" altLang="en-US" i="1" baseline="0" dirty="0" smtClean="0"/>
              <a:t> of Liverpool), </a:t>
            </a:r>
            <a:r>
              <a:rPr lang="pl-PL" altLang="en-US" i="0" baseline="0" dirty="0" smtClean="0"/>
              <a:t>and </a:t>
            </a:r>
            <a:r>
              <a:rPr lang="pl-PL" altLang="en-US" i="0" baseline="0" dirty="0" err="1" smtClean="0"/>
              <a:t>what</a:t>
            </a:r>
            <a:r>
              <a:rPr lang="pl-PL" altLang="en-US" i="0" baseline="0" dirty="0" smtClean="0"/>
              <a:t> </a:t>
            </a:r>
            <a:r>
              <a:rPr lang="pl-PL" altLang="en-US" i="0" baseline="0" dirty="0" err="1" smtClean="0"/>
              <a:t>is</a:t>
            </a:r>
            <a:r>
              <a:rPr lang="pl-PL" altLang="en-US" i="0" baseline="0" dirty="0" smtClean="0"/>
              <a:t> the </a:t>
            </a:r>
            <a:r>
              <a:rPr lang="pl-PL" altLang="en-US" i="0" baseline="0" dirty="0" err="1" smtClean="0"/>
              <a:t>finish</a:t>
            </a:r>
            <a:r>
              <a:rPr lang="pl-PL" altLang="en-US" i="0" baseline="0" dirty="0" smtClean="0"/>
              <a:t> </a:t>
            </a:r>
            <a:r>
              <a:rPr lang="pl-PL" altLang="en-US" i="0" baseline="0" dirty="0" err="1" smtClean="0"/>
              <a:t>line</a:t>
            </a:r>
            <a:r>
              <a:rPr lang="pl-PL" altLang="en-US" i="0" baseline="0" dirty="0" smtClean="0"/>
              <a:t> (</a:t>
            </a:r>
            <a:r>
              <a:rPr lang="pl-PL" altLang="en-US" i="1" baseline="0" dirty="0" err="1" smtClean="0"/>
              <a:t>Liver</a:t>
            </a:r>
            <a:r>
              <a:rPr lang="pl-PL" altLang="en-US" i="1" baseline="0" dirty="0" smtClean="0"/>
              <a:t> </a:t>
            </a:r>
            <a:r>
              <a:rPr lang="pl-PL" altLang="en-US" i="1" baseline="0" dirty="0" err="1" smtClean="0"/>
              <a:t>building</a:t>
            </a:r>
            <a:r>
              <a:rPr lang="pl-PL" altLang="en-US" i="1" baseline="0" dirty="0" smtClean="0"/>
              <a:t>)</a:t>
            </a:r>
          </a:p>
          <a:p>
            <a:endParaRPr lang="pl-PL" altLang="en-US" i="1" baseline="0" dirty="0" smtClean="0"/>
          </a:p>
          <a:p>
            <a:r>
              <a:rPr lang="pl-PL" altLang="en-US" i="1" baseline="0" dirty="0" smtClean="0"/>
              <a:t>NB: </a:t>
            </a:r>
            <a:r>
              <a:rPr lang="pl-PL" altLang="en-US" i="1" baseline="0" dirty="0" err="1" smtClean="0"/>
              <a:t>click</a:t>
            </a:r>
            <a:r>
              <a:rPr lang="pl-PL" altLang="en-US" i="1" baseline="0" dirty="0" smtClean="0"/>
              <a:t> on "the race </a:t>
            </a:r>
            <a:r>
              <a:rPr lang="pl-PL" altLang="en-US" i="1" baseline="0" dirty="0" err="1" smtClean="0"/>
              <a:t>explained</a:t>
            </a:r>
            <a:r>
              <a:rPr lang="pl-PL" altLang="en-US" i="1" baseline="0" dirty="0" smtClean="0"/>
              <a:t>" to open a </a:t>
            </a:r>
            <a:r>
              <a:rPr lang="pl-PL" altLang="en-US" i="1" baseline="0" dirty="0" err="1" smtClean="0"/>
              <a:t>separate</a:t>
            </a:r>
            <a:r>
              <a:rPr lang="pl-PL" altLang="en-US" i="1" baseline="0" dirty="0" smtClean="0"/>
              <a:t> video file; the video </a:t>
            </a:r>
            <a:r>
              <a:rPr lang="pl-PL" altLang="en-US" i="1" baseline="0" dirty="0" err="1" smtClean="0"/>
              <a:t>finishes</a:t>
            </a:r>
            <a:r>
              <a:rPr lang="pl-PL" altLang="en-US" i="1" baseline="0" dirty="0" smtClean="0"/>
              <a:t> with a </a:t>
            </a:r>
            <a:r>
              <a:rPr lang="pl-PL" altLang="en-US" i="1" baseline="0" dirty="0" err="1" smtClean="0"/>
              <a:t>static</a:t>
            </a:r>
            <a:r>
              <a:rPr lang="pl-PL" altLang="en-US" i="1" baseline="0" dirty="0" smtClean="0"/>
              <a:t> </a:t>
            </a:r>
            <a:r>
              <a:rPr lang="pl-PL" altLang="en-US" i="1" baseline="0" dirty="0" err="1" smtClean="0"/>
              <a:t>picture</a:t>
            </a:r>
            <a:r>
              <a:rPr lang="pl-PL" altLang="en-US" i="1" baseline="0" dirty="0" smtClean="0"/>
              <a:t> to </a:t>
            </a:r>
            <a:r>
              <a:rPr lang="pl-PL" altLang="en-US" i="1" baseline="0" dirty="0" err="1" smtClean="0"/>
              <a:t>give</a:t>
            </a:r>
            <a:r>
              <a:rPr lang="pl-PL" altLang="en-US" i="1" baseline="0" dirty="0" smtClean="0"/>
              <a:t> </a:t>
            </a:r>
            <a:r>
              <a:rPr lang="pl-PL" altLang="en-US" i="1" baseline="0" dirty="0" err="1" smtClean="0"/>
              <a:t>you</a:t>
            </a:r>
            <a:r>
              <a:rPr lang="pl-PL" altLang="en-US" i="1" baseline="0" dirty="0" smtClean="0"/>
              <a:t> </a:t>
            </a:r>
            <a:r>
              <a:rPr lang="pl-PL" altLang="en-US" i="1" baseline="0" dirty="0" err="1" smtClean="0"/>
              <a:t>time</a:t>
            </a:r>
            <a:r>
              <a:rPr lang="pl-PL" altLang="en-US" i="1" baseline="0" dirty="0" smtClean="0"/>
              <a:t> to </a:t>
            </a:r>
            <a:r>
              <a:rPr lang="pl-PL" altLang="en-US" i="1" baseline="0" dirty="0" err="1" smtClean="0"/>
              <a:t>close</a:t>
            </a:r>
            <a:r>
              <a:rPr lang="pl-PL" altLang="en-US" i="1" baseline="0" dirty="0" smtClean="0"/>
              <a:t> the </a:t>
            </a:r>
            <a:r>
              <a:rPr lang="pl-PL" altLang="en-US" i="1" baseline="0" dirty="0" err="1" smtClean="0"/>
              <a:t>window</a:t>
            </a:r>
            <a:r>
              <a:rPr lang="pl-PL" altLang="en-US" i="1" baseline="0" dirty="0" smtClean="0"/>
              <a:t> </a:t>
            </a:r>
            <a:r>
              <a:rPr lang="pl-PL" altLang="en-US" i="1" baseline="0" dirty="0" err="1" smtClean="0"/>
              <a:t>before</a:t>
            </a:r>
            <a:r>
              <a:rPr lang="pl-PL" altLang="en-US" i="1" baseline="0" dirty="0" smtClean="0"/>
              <a:t> </a:t>
            </a:r>
            <a:r>
              <a:rPr lang="pl-PL" altLang="en-US" i="1" baseline="0" dirty="0" err="1" smtClean="0"/>
              <a:t>you</a:t>
            </a:r>
            <a:r>
              <a:rPr lang="pl-PL" altLang="en-US" i="1" baseline="0" dirty="0" smtClean="0"/>
              <a:t> go on with the </a:t>
            </a:r>
            <a:r>
              <a:rPr lang="pl-PL" altLang="en-US" i="1" baseline="0" dirty="0" err="1" smtClean="0"/>
              <a:t>presentation</a:t>
            </a:r>
            <a:r>
              <a:rPr lang="pl-PL" altLang="en-US" i="1" baseline="0" dirty="0" smtClean="0"/>
              <a:t>.</a:t>
            </a:r>
          </a:p>
          <a:p>
            <a:endParaRPr lang="pl-PL" altLang="en-US" i="1" baseline="0" dirty="0" smtClean="0"/>
          </a:p>
          <a:p>
            <a:r>
              <a:rPr lang="pl-PL" altLang="en-US" i="0" baseline="0" dirty="0" err="1" smtClean="0"/>
              <a:t>Now</a:t>
            </a:r>
            <a:r>
              <a:rPr lang="pl-PL" altLang="en-US" i="0" baseline="0" dirty="0" smtClean="0"/>
              <a:t> </a:t>
            </a:r>
            <a:r>
              <a:rPr lang="pl-PL" altLang="en-US" i="0" baseline="0" dirty="0" err="1" smtClean="0"/>
              <a:t>let's</a:t>
            </a:r>
            <a:r>
              <a:rPr lang="pl-PL" altLang="en-US" i="0" baseline="0" dirty="0" smtClean="0"/>
              <a:t> </a:t>
            </a:r>
            <a:r>
              <a:rPr lang="pl-PL" altLang="en-US" i="0" baseline="0" dirty="0" err="1" smtClean="0"/>
              <a:t>see</a:t>
            </a:r>
            <a:r>
              <a:rPr lang="pl-PL" altLang="en-US" i="0" baseline="0" dirty="0" smtClean="0"/>
              <a:t> </a:t>
            </a:r>
            <a:r>
              <a:rPr lang="pl-PL" altLang="en-US" i="0" baseline="0" dirty="0" err="1" smtClean="0"/>
              <a:t>if</a:t>
            </a:r>
            <a:r>
              <a:rPr lang="pl-PL" altLang="en-US" i="0" baseline="0" dirty="0" smtClean="0"/>
              <a:t> </a:t>
            </a:r>
            <a:r>
              <a:rPr lang="pl-PL" altLang="en-US" i="0" baseline="0" dirty="0" err="1" smtClean="0"/>
              <a:t>you</a:t>
            </a:r>
            <a:r>
              <a:rPr lang="pl-PL" altLang="en-US" i="0" baseline="0" dirty="0" smtClean="0"/>
              <a:t> </a:t>
            </a:r>
            <a:r>
              <a:rPr lang="pl-PL" altLang="en-US" i="0" baseline="0" dirty="0" err="1" smtClean="0"/>
              <a:t>were</a:t>
            </a:r>
            <a:r>
              <a:rPr lang="pl-PL" altLang="en-US" i="0" baseline="0" dirty="0" smtClean="0"/>
              <a:t> </a:t>
            </a:r>
            <a:r>
              <a:rPr lang="pl-PL" altLang="en-US" i="0" baseline="0" dirty="0" err="1" smtClean="0"/>
              <a:t>right</a:t>
            </a:r>
            <a:r>
              <a:rPr lang="pl-PL" altLang="en-US" i="0" baseline="0" dirty="0" smtClean="0"/>
              <a:t> </a:t>
            </a:r>
            <a:r>
              <a:rPr lang="pl-PL" altLang="en-US" i="0" baseline="0" dirty="0" err="1" smtClean="0"/>
              <a:t>about</a:t>
            </a:r>
            <a:r>
              <a:rPr lang="pl-PL" altLang="en-US" i="0" baseline="0" dirty="0" smtClean="0"/>
              <a:t> the </a:t>
            </a:r>
            <a:r>
              <a:rPr lang="pl-PL" altLang="en-US" i="0" baseline="0" dirty="0" err="1" smtClean="0"/>
              <a:t>winner</a:t>
            </a:r>
            <a:r>
              <a:rPr lang="pl-PL" altLang="en-US" i="0" baseline="0" dirty="0" smtClean="0"/>
              <a:t> of the race.</a:t>
            </a:r>
          </a:p>
          <a:p>
            <a:endParaRPr lang="pl-PL" altLang="en-US" i="0" baseline="0" dirty="0" smtClean="0"/>
          </a:p>
          <a:p>
            <a:r>
              <a:rPr lang="pl-PL" altLang="en-US" i="1" baseline="0" dirty="0" err="1" smtClean="0"/>
              <a:t>Click</a:t>
            </a:r>
            <a:r>
              <a:rPr lang="pl-PL" altLang="en-US" i="1" baseline="0" dirty="0" smtClean="0"/>
              <a:t> on "the race </a:t>
            </a:r>
            <a:r>
              <a:rPr lang="pl-PL" altLang="en-US" i="1" baseline="0" dirty="0" err="1" smtClean="0"/>
              <a:t>resolved</a:t>
            </a:r>
            <a:r>
              <a:rPr lang="pl-PL" altLang="en-US" i="1" baseline="0" dirty="0" smtClean="0"/>
              <a:t>" – </a:t>
            </a:r>
            <a:r>
              <a:rPr lang="pl-PL" altLang="en-US" i="1" baseline="0" dirty="0" err="1" smtClean="0"/>
              <a:t>again</a:t>
            </a:r>
            <a:r>
              <a:rPr lang="pl-PL" altLang="en-US" i="1" baseline="0" dirty="0" smtClean="0"/>
              <a:t>, </a:t>
            </a:r>
            <a:r>
              <a:rPr lang="pl-PL" altLang="en-US" i="1" baseline="0" dirty="0" err="1" smtClean="0"/>
              <a:t>it</a:t>
            </a:r>
            <a:r>
              <a:rPr lang="pl-PL" altLang="en-US" i="1" baseline="0" dirty="0" smtClean="0"/>
              <a:t> </a:t>
            </a:r>
            <a:r>
              <a:rPr lang="pl-PL" altLang="en-US" i="1" baseline="0" dirty="0" err="1" smtClean="0"/>
              <a:t>opens</a:t>
            </a:r>
            <a:r>
              <a:rPr lang="pl-PL" altLang="en-US" i="1" baseline="0" dirty="0" smtClean="0"/>
              <a:t> in a </a:t>
            </a:r>
            <a:r>
              <a:rPr lang="pl-PL" altLang="en-US" i="1" baseline="0" dirty="0" err="1" smtClean="0"/>
              <a:t>separate</a:t>
            </a:r>
            <a:r>
              <a:rPr lang="pl-PL" altLang="en-US" i="1" baseline="0" dirty="0" smtClean="0"/>
              <a:t> </a:t>
            </a:r>
            <a:r>
              <a:rPr lang="pl-PL" altLang="en-US" i="1" baseline="0" dirty="0" err="1" smtClean="0"/>
              <a:t>window</a:t>
            </a:r>
            <a:r>
              <a:rPr lang="pl-PL" altLang="en-US" i="1" baseline="0" dirty="0" smtClean="0"/>
              <a:t> and </a:t>
            </a:r>
            <a:r>
              <a:rPr lang="pl-PL" altLang="en-US" i="1" baseline="0" dirty="0" err="1" smtClean="0"/>
              <a:t>has</a:t>
            </a:r>
            <a:r>
              <a:rPr lang="pl-PL" altLang="en-US" i="1" baseline="0" dirty="0" smtClean="0"/>
              <a:t> a </a:t>
            </a:r>
            <a:r>
              <a:rPr lang="pl-PL" altLang="en-US" i="1" baseline="0" dirty="0" err="1" smtClean="0"/>
              <a:t>static</a:t>
            </a:r>
            <a:r>
              <a:rPr lang="pl-PL" altLang="en-US" i="1" baseline="0" dirty="0" smtClean="0"/>
              <a:t> </a:t>
            </a:r>
            <a:r>
              <a:rPr lang="pl-PL" altLang="en-US" i="1" baseline="0" dirty="0" err="1" smtClean="0"/>
              <a:t>picture</a:t>
            </a:r>
            <a:r>
              <a:rPr lang="pl-PL" altLang="en-US" i="1" baseline="0" dirty="0" smtClean="0"/>
              <a:t> </a:t>
            </a:r>
            <a:r>
              <a:rPr lang="pl-PL" altLang="en-US" i="1" baseline="0" dirty="0" err="1" smtClean="0"/>
              <a:t>at</a:t>
            </a:r>
            <a:r>
              <a:rPr lang="pl-PL" altLang="en-US" i="1" baseline="0" dirty="0" smtClean="0"/>
              <a:t> the end </a:t>
            </a:r>
            <a:r>
              <a:rPr lang="pl-PL" altLang="en-US" i="1" baseline="0" dirty="0" err="1" smtClean="0"/>
              <a:t>running</a:t>
            </a:r>
            <a:r>
              <a:rPr lang="pl-PL" altLang="en-US" i="1" baseline="0" dirty="0" smtClean="0"/>
              <a:t> for a </a:t>
            </a:r>
            <a:r>
              <a:rPr lang="pl-PL" altLang="en-US" i="1" baseline="0" dirty="0" err="1" smtClean="0"/>
              <a:t>couple</a:t>
            </a:r>
            <a:r>
              <a:rPr lang="pl-PL" altLang="en-US" i="1" baseline="0" dirty="0" smtClean="0"/>
              <a:t> of </a:t>
            </a:r>
            <a:r>
              <a:rPr lang="pl-PL" altLang="en-US" i="1" baseline="0" dirty="0" err="1" smtClean="0"/>
              <a:t>seconds</a:t>
            </a:r>
            <a:r>
              <a:rPr lang="pl-PL" altLang="en-US" i="1" baseline="0" dirty="0" smtClean="0"/>
              <a:t>.</a:t>
            </a:r>
          </a:p>
          <a:p>
            <a:r>
              <a:rPr lang="en-US" altLang="en-US" i="1" dirty="0" smtClean="0"/>
              <a:t> </a:t>
            </a:r>
          </a:p>
          <a:p>
            <a:r>
              <a:rPr lang="en-US" altLang="en-US" i="1" dirty="0" smtClean="0"/>
              <a:t>Ok</a:t>
            </a:r>
            <a:r>
              <a:rPr lang="en-US" altLang="en-US" i="1" baseline="0" dirty="0" smtClean="0"/>
              <a:t> fab topics interesting videos but how do we get them speaking of they have a low level or lack confidence?</a:t>
            </a:r>
          </a:p>
          <a:p>
            <a:r>
              <a:rPr lang="en-US" altLang="en-US" b="1" i="1" baseline="0" dirty="0" smtClean="0"/>
              <a:t>Not just interesting and exciting</a:t>
            </a:r>
          </a:p>
          <a:p>
            <a:r>
              <a:rPr lang="en-US" altLang="en-US" b="1" i="1" baseline="0" dirty="0" smtClean="0"/>
              <a:t>Clear methodology and pedagogy </a:t>
            </a:r>
          </a:p>
        </p:txBody>
      </p:sp>
      <p:sp>
        <p:nvSpPr>
          <p:cNvPr id="52228"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CFB86110-59B8-4A35-85EC-C83C4F77163D}" type="slidenum">
              <a:rPr lang="en-GB" altLang="en-US" smtClean="0">
                <a:latin typeface="Arial" charset="0"/>
              </a:rPr>
              <a:pPr eaLnBrk="1" hangingPunct="1">
                <a:spcBef>
                  <a:spcPct val="0"/>
                </a:spcBef>
              </a:pPr>
              <a:t>11</a:t>
            </a:fld>
            <a:endParaRPr lang="en-GB"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ymbol zastępczy obrazu slajdu 1"/>
          <p:cNvSpPr>
            <a:spLocks noGrp="1" noRot="1" noChangeAspect="1" noTextEdit="1"/>
          </p:cNvSpPr>
          <p:nvPr>
            <p:ph type="sldImg"/>
          </p:nvPr>
        </p:nvSpPr>
        <p:spPr>
          <a:ln/>
        </p:spPr>
      </p:sp>
      <p:sp>
        <p:nvSpPr>
          <p:cNvPr id="52227" name="Symbol zastępczy notatek 2"/>
          <p:cNvSpPr>
            <a:spLocks noGrp="1"/>
          </p:cNvSpPr>
          <p:nvPr>
            <p:ph type="body" idx="1"/>
          </p:nvPr>
        </p:nvSpPr>
        <p:spPr>
          <a:noFill/>
        </p:spPr>
        <p:txBody>
          <a:bodyPr/>
          <a:lstStyle/>
          <a:p>
            <a:r>
              <a:rPr lang="pl-PL" altLang="en-US" dirty="0" err="1" smtClean="0"/>
              <a:t>Let's</a:t>
            </a:r>
            <a:r>
              <a:rPr lang="pl-PL" altLang="en-US" dirty="0" smtClean="0"/>
              <a:t> </a:t>
            </a:r>
            <a:r>
              <a:rPr lang="pl-PL" altLang="en-US" dirty="0" err="1" smtClean="0"/>
              <a:t>find</a:t>
            </a:r>
            <a:r>
              <a:rPr lang="pl-PL" altLang="en-US" baseline="0" dirty="0" smtClean="0"/>
              <a:t> out </a:t>
            </a:r>
            <a:r>
              <a:rPr lang="pl-PL" altLang="en-US" baseline="0" dirty="0" err="1" smtClean="0"/>
              <a:t>more</a:t>
            </a:r>
            <a:r>
              <a:rPr lang="pl-PL" altLang="en-US" baseline="0" dirty="0" smtClean="0"/>
              <a:t> </a:t>
            </a:r>
            <a:r>
              <a:rPr lang="pl-PL" altLang="en-US" baseline="0" dirty="0" err="1" smtClean="0"/>
              <a:t>about</a:t>
            </a:r>
            <a:r>
              <a:rPr lang="pl-PL" altLang="en-US" baseline="0" dirty="0" smtClean="0"/>
              <a:t> the race. </a:t>
            </a:r>
            <a:r>
              <a:rPr lang="pl-PL" altLang="en-US" baseline="0" dirty="0" err="1" smtClean="0"/>
              <a:t>We're</a:t>
            </a:r>
            <a:r>
              <a:rPr lang="pl-PL" altLang="en-US" baseline="0" dirty="0" smtClean="0"/>
              <a:t> </a:t>
            </a:r>
            <a:r>
              <a:rPr lang="pl-PL" altLang="en-US" baseline="0" dirty="0" err="1" smtClean="0"/>
              <a:t>going</a:t>
            </a:r>
            <a:r>
              <a:rPr lang="pl-PL" altLang="en-US" baseline="0" dirty="0" smtClean="0"/>
              <a:t> to </a:t>
            </a:r>
            <a:r>
              <a:rPr lang="pl-PL" altLang="en-US" baseline="0" dirty="0" err="1" smtClean="0"/>
              <a:t>watch</a:t>
            </a:r>
            <a:r>
              <a:rPr lang="pl-PL" altLang="en-US" baseline="0" dirty="0" smtClean="0"/>
              <a:t> </a:t>
            </a:r>
            <a:r>
              <a:rPr lang="pl-PL" altLang="en-US" baseline="0" dirty="0" err="1" smtClean="0"/>
              <a:t>another</a:t>
            </a:r>
            <a:r>
              <a:rPr lang="pl-PL" altLang="en-US" baseline="0" dirty="0" smtClean="0"/>
              <a:t> fragment of the Top Gear </a:t>
            </a:r>
            <a:r>
              <a:rPr lang="pl-PL" altLang="en-US" baseline="0" dirty="0" err="1" smtClean="0"/>
              <a:t>episode</a:t>
            </a:r>
            <a:r>
              <a:rPr lang="pl-PL" altLang="en-US" baseline="0" dirty="0" smtClean="0"/>
              <a:t> – </a:t>
            </a:r>
            <a:r>
              <a:rPr lang="pl-PL" altLang="en-US" baseline="0" dirty="0" err="1" smtClean="0"/>
              <a:t>your</a:t>
            </a:r>
            <a:r>
              <a:rPr lang="pl-PL" altLang="en-US" baseline="0" dirty="0" smtClean="0"/>
              <a:t> </a:t>
            </a:r>
            <a:r>
              <a:rPr lang="pl-PL" altLang="en-US" baseline="0" dirty="0" err="1" smtClean="0"/>
              <a:t>task</a:t>
            </a:r>
            <a:r>
              <a:rPr lang="pl-PL" altLang="en-US" baseline="0" dirty="0" smtClean="0"/>
              <a:t>: </a:t>
            </a:r>
            <a:r>
              <a:rPr lang="pl-PL" altLang="en-US" baseline="0" dirty="0" err="1" smtClean="0"/>
              <a:t>which</a:t>
            </a:r>
            <a:r>
              <a:rPr lang="pl-PL" altLang="en-US" baseline="0" dirty="0" smtClean="0"/>
              <a:t> </a:t>
            </a:r>
            <a:r>
              <a:rPr lang="pl-PL" altLang="en-US" baseline="0" dirty="0" err="1" smtClean="0"/>
              <a:t>city</a:t>
            </a:r>
            <a:r>
              <a:rPr lang="pl-PL" altLang="en-US" baseline="0" dirty="0" smtClean="0"/>
              <a:t> </a:t>
            </a:r>
            <a:r>
              <a:rPr lang="pl-PL" altLang="en-US" baseline="0" dirty="0" err="1" smtClean="0"/>
              <a:t>is</a:t>
            </a:r>
            <a:r>
              <a:rPr lang="pl-PL" altLang="en-US" baseline="0" dirty="0" smtClean="0"/>
              <a:t> </a:t>
            </a:r>
            <a:r>
              <a:rPr lang="pl-PL" altLang="en-US" baseline="0" dirty="0" err="1" smtClean="0"/>
              <a:t>it</a:t>
            </a:r>
            <a:r>
              <a:rPr lang="pl-PL" altLang="en-US" baseline="0" dirty="0" smtClean="0"/>
              <a:t> in (</a:t>
            </a:r>
            <a:r>
              <a:rPr lang="pl-PL" altLang="en-US" i="1" baseline="0" dirty="0" smtClean="0"/>
              <a:t>Liverpool), </a:t>
            </a:r>
            <a:r>
              <a:rPr lang="pl-PL" altLang="en-US" i="0" baseline="0" dirty="0" err="1" smtClean="0"/>
              <a:t>what</a:t>
            </a:r>
            <a:r>
              <a:rPr lang="pl-PL" altLang="en-US" i="0" baseline="0" dirty="0" smtClean="0"/>
              <a:t> </a:t>
            </a:r>
            <a:r>
              <a:rPr lang="pl-PL" altLang="en-US" i="0" baseline="0" dirty="0" err="1" smtClean="0"/>
              <a:t>is</a:t>
            </a:r>
            <a:r>
              <a:rPr lang="pl-PL" altLang="en-US" i="0" baseline="0" dirty="0" smtClean="0"/>
              <a:t> the </a:t>
            </a:r>
            <a:r>
              <a:rPr lang="pl-PL" altLang="en-US" i="0" baseline="0" dirty="0" err="1" smtClean="0"/>
              <a:t>starting</a:t>
            </a:r>
            <a:r>
              <a:rPr lang="pl-PL" altLang="en-US" i="0" baseline="0" dirty="0" smtClean="0"/>
              <a:t> point (</a:t>
            </a:r>
            <a:r>
              <a:rPr lang="pl-PL" altLang="en-US" i="1" baseline="0" dirty="0" err="1" smtClean="0"/>
              <a:t>edge</a:t>
            </a:r>
            <a:r>
              <a:rPr lang="pl-PL" altLang="en-US" i="1" baseline="0" dirty="0" smtClean="0"/>
              <a:t> of Liverpool), </a:t>
            </a:r>
            <a:r>
              <a:rPr lang="pl-PL" altLang="en-US" i="0" baseline="0" dirty="0" smtClean="0"/>
              <a:t>and </a:t>
            </a:r>
            <a:r>
              <a:rPr lang="pl-PL" altLang="en-US" i="0" baseline="0" dirty="0" err="1" smtClean="0"/>
              <a:t>what</a:t>
            </a:r>
            <a:r>
              <a:rPr lang="pl-PL" altLang="en-US" i="0" baseline="0" dirty="0" smtClean="0"/>
              <a:t> </a:t>
            </a:r>
            <a:r>
              <a:rPr lang="pl-PL" altLang="en-US" i="0" baseline="0" dirty="0" err="1" smtClean="0"/>
              <a:t>is</a:t>
            </a:r>
            <a:r>
              <a:rPr lang="pl-PL" altLang="en-US" i="0" baseline="0" dirty="0" smtClean="0"/>
              <a:t> the </a:t>
            </a:r>
            <a:r>
              <a:rPr lang="pl-PL" altLang="en-US" i="0" baseline="0" dirty="0" err="1" smtClean="0"/>
              <a:t>finish</a:t>
            </a:r>
            <a:r>
              <a:rPr lang="pl-PL" altLang="en-US" i="0" baseline="0" dirty="0" smtClean="0"/>
              <a:t> </a:t>
            </a:r>
            <a:r>
              <a:rPr lang="pl-PL" altLang="en-US" i="0" baseline="0" dirty="0" err="1" smtClean="0"/>
              <a:t>line</a:t>
            </a:r>
            <a:r>
              <a:rPr lang="pl-PL" altLang="en-US" i="0" baseline="0" dirty="0" smtClean="0"/>
              <a:t> (</a:t>
            </a:r>
            <a:r>
              <a:rPr lang="pl-PL" altLang="en-US" i="1" baseline="0" dirty="0" err="1" smtClean="0"/>
              <a:t>Liver</a:t>
            </a:r>
            <a:r>
              <a:rPr lang="pl-PL" altLang="en-US" i="1" baseline="0" dirty="0" smtClean="0"/>
              <a:t> </a:t>
            </a:r>
            <a:r>
              <a:rPr lang="pl-PL" altLang="en-US" i="1" baseline="0" dirty="0" err="1" smtClean="0"/>
              <a:t>building</a:t>
            </a:r>
            <a:r>
              <a:rPr lang="pl-PL" altLang="en-US" i="1" baseline="0" dirty="0" smtClean="0"/>
              <a:t>)</a:t>
            </a:r>
          </a:p>
          <a:p>
            <a:endParaRPr lang="pl-PL" altLang="en-US" i="1" baseline="0" dirty="0" smtClean="0"/>
          </a:p>
          <a:p>
            <a:r>
              <a:rPr lang="pl-PL" altLang="en-US" i="1" baseline="0" dirty="0" smtClean="0"/>
              <a:t>NB: </a:t>
            </a:r>
            <a:r>
              <a:rPr lang="pl-PL" altLang="en-US" i="1" baseline="0" dirty="0" err="1" smtClean="0"/>
              <a:t>click</a:t>
            </a:r>
            <a:r>
              <a:rPr lang="pl-PL" altLang="en-US" i="1" baseline="0" dirty="0" smtClean="0"/>
              <a:t> on "the race </a:t>
            </a:r>
            <a:r>
              <a:rPr lang="pl-PL" altLang="en-US" i="1" baseline="0" dirty="0" err="1" smtClean="0"/>
              <a:t>explained</a:t>
            </a:r>
            <a:r>
              <a:rPr lang="pl-PL" altLang="en-US" i="1" baseline="0" dirty="0" smtClean="0"/>
              <a:t>" to open a </a:t>
            </a:r>
            <a:r>
              <a:rPr lang="pl-PL" altLang="en-US" i="1" baseline="0" dirty="0" err="1" smtClean="0"/>
              <a:t>separate</a:t>
            </a:r>
            <a:r>
              <a:rPr lang="pl-PL" altLang="en-US" i="1" baseline="0" dirty="0" smtClean="0"/>
              <a:t> video file; the video </a:t>
            </a:r>
            <a:r>
              <a:rPr lang="pl-PL" altLang="en-US" i="1" baseline="0" dirty="0" err="1" smtClean="0"/>
              <a:t>finishes</a:t>
            </a:r>
            <a:r>
              <a:rPr lang="pl-PL" altLang="en-US" i="1" baseline="0" dirty="0" smtClean="0"/>
              <a:t> with a </a:t>
            </a:r>
            <a:r>
              <a:rPr lang="pl-PL" altLang="en-US" i="1" baseline="0" dirty="0" err="1" smtClean="0"/>
              <a:t>static</a:t>
            </a:r>
            <a:r>
              <a:rPr lang="pl-PL" altLang="en-US" i="1" baseline="0" dirty="0" smtClean="0"/>
              <a:t> </a:t>
            </a:r>
            <a:r>
              <a:rPr lang="pl-PL" altLang="en-US" i="1" baseline="0" dirty="0" err="1" smtClean="0"/>
              <a:t>picture</a:t>
            </a:r>
            <a:r>
              <a:rPr lang="pl-PL" altLang="en-US" i="1" baseline="0" dirty="0" smtClean="0"/>
              <a:t> to </a:t>
            </a:r>
            <a:r>
              <a:rPr lang="pl-PL" altLang="en-US" i="1" baseline="0" dirty="0" err="1" smtClean="0"/>
              <a:t>give</a:t>
            </a:r>
            <a:r>
              <a:rPr lang="pl-PL" altLang="en-US" i="1" baseline="0" dirty="0" smtClean="0"/>
              <a:t> </a:t>
            </a:r>
            <a:r>
              <a:rPr lang="pl-PL" altLang="en-US" i="1" baseline="0" dirty="0" err="1" smtClean="0"/>
              <a:t>you</a:t>
            </a:r>
            <a:r>
              <a:rPr lang="pl-PL" altLang="en-US" i="1" baseline="0" dirty="0" smtClean="0"/>
              <a:t> </a:t>
            </a:r>
            <a:r>
              <a:rPr lang="pl-PL" altLang="en-US" i="1" baseline="0" dirty="0" err="1" smtClean="0"/>
              <a:t>time</a:t>
            </a:r>
            <a:r>
              <a:rPr lang="pl-PL" altLang="en-US" i="1" baseline="0" dirty="0" smtClean="0"/>
              <a:t> to </a:t>
            </a:r>
            <a:r>
              <a:rPr lang="pl-PL" altLang="en-US" i="1" baseline="0" dirty="0" err="1" smtClean="0"/>
              <a:t>close</a:t>
            </a:r>
            <a:r>
              <a:rPr lang="pl-PL" altLang="en-US" i="1" baseline="0" dirty="0" smtClean="0"/>
              <a:t> the </a:t>
            </a:r>
            <a:r>
              <a:rPr lang="pl-PL" altLang="en-US" i="1" baseline="0" dirty="0" err="1" smtClean="0"/>
              <a:t>window</a:t>
            </a:r>
            <a:r>
              <a:rPr lang="pl-PL" altLang="en-US" i="1" baseline="0" dirty="0" smtClean="0"/>
              <a:t> </a:t>
            </a:r>
            <a:r>
              <a:rPr lang="pl-PL" altLang="en-US" i="1" baseline="0" dirty="0" err="1" smtClean="0"/>
              <a:t>before</a:t>
            </a:r>
            <a:r>
              <a:rPr lang="pl-PL" altLang="en-US" i="1" baseline="0" dirty="0" smtClean="0"/>
              <a:t> </a:t>
            </a:r>
            <a:r>
              <a:rPr lang="pl-PL" altLang="en-US" i="1" baseline="0" dirty="0" err="1" smtClean="0"/>
              <a:t>you</a:t>
            </a:r>
            <a:r>
              <a:rPr lang="pl-PL" altLang="en-US" i="1" baseline="0" dirty="0" smtClean="0"/>
              <a:t> go on with the </a:t>
            </a:r>
            <a:r>
              <a:rPr lang="pl-PL" altLang="en-US" i="1" baseline="0" dirty="0" err="1" smtClean="0"/>
              <a:t>presentation</a:t>
            </a:r>
            <a:r>
              <a:rPr lang="pl-PL" altLang="en-US" i="1" baseline="0" dirty="0" smtClean="0"/>
              <a:t>.</a:t>
            </a:r>
          </a:p>
          <a:p>
            <a:endParaRPr lang="pl-PL" altLang="en-US" i="1" baseline="0" dirty="0" smtClean="0"/>
          </a:p>
          <a:p>
            <a:r>
              <a:rPr lang="pl-PL" altLang="en-US" i="0" baseline="0" dirty="0" err="1" smtClean="0"/>
              <a:t>Now</a:t>
            </a:r>
            <a:r>
              <a:rPr lang="pl-PL" altLang="en-US" i="0" baseline="0" dirty="0" smtClean="0"/>
              <a:t> </a:t>
            </a:r>
            <a:r>
              <a:rPr lang="pl-PL" altLang="en-US" i="0" baseline="0" dirty="0" err="1" smtClean="0"/>
              <a:t>let's</a:t>
            </a:r>
            <a:r>
              <a:rPr lang="pl-PL" altLang="en-US" i="0" baseline="0" dirty="0" smtClean="0"/>
              <a:t> </a:t>
            </a:r>
            <a:r>
              <a:rPr lang="pl-PL" altLang="en-US" i="0" baseline="0" dirty="0" err="1" smtClean="0"/>
              <a:t>see</a:t>
            </a:r>
            <a:r>
              <a:rPr lang="pl-PL" altLang="en-US" i="0" baseline="0" dirty="0" smtClean="0"/>
              <a:t> </a:t>
            </a:r>
            <a:r>
              <a:rPr lang="pl-PL" altLang="en-US" i="0" baseline="0" dirty="0" err="1" smtClean="0"/>
              <a:t>if</a:t>
            </a:r>
            <a:r>
              <a:rPr lang="pl-PL" altLang="en-US" i="0" baseline="0" dirty="0" smtClean="0"/>
              <a:t> </a:t>
            </a:r>
            <a:r>
              <a:rPr lang="pl-PL" altLang="en-US" i="0" baseline="0" dirty="0" err="1" smtClean="0"/>
              <a:t>you</a:t>
            </a:r>
            <a:r>
              <a:rPr lang="pl-PL" altLang="en-US" i="0" baseline="0" dirty="0" smtClean="0"/>
              <a:t> </a:t>
            </a:r>
            <a:r>
              <a:rPr lang="pl-PL" altLang="en-US" i="0" baseline="0" dirty="0" err="1" smtClean="0"/>
              <a:t>were</a:t>
            </a:r>
            <a:r>
              <a:rPr lang="pl-PL" altLang="en-US" i="0" baseline="0" dirty="0" smtClean="0"/>
              <a:t> </a:t>
            </a:r>
            <a:r>
              <a:rPr lang="pl-PL" altLang="en-US" i="0" baseline="0" dirty="0" err="1" smtClean="0"/>
              <a:t>right</a:t>
            </a:r>
            <a:r>
              <a:rPr lang="pl-PL" altLang="en-US" i="0" baseline="0" dirty="0" smtClean="0"/>
              <a:t> </a:t>
            </a:r>
            <a:r>
              <a:rPr lang="pl-PL" altLang="en-US" i="0" baseline="0" dirty="0" err="1" smtClean="0"/>
              <a:t>about</a:t>
            </a:r>
            <a:r>
              <a:rPr lang="pl-PL" altLang="en-US" i="0" baseline="0" dirty="0" smtClean="0"/>
              <a:t> the </a:t>
            </a:r>
            <a:r>
              <a:rPr lang="pl-PL" altLang="en-US" i="0" baseline="0" dirty="0" err="1" smtClean="0"/>
              <a:t>winner</a:t>
            </a:r>
            <a:r>
              <a:rPr lang="pl-PL" altLang="en-US" i="0" baseline="0" dirty="0" smtClean="0"/>
              <a:t> of the race.</a:t>
            </a:r>
          </a:p>
          <a:p>
            <a:endParaRPr lang="pl-PL" altLang="en-US" i="0" baseline="0" dirty="0" smtClean="0"/>
          </a:p>
          <a:p>
            <a:r>
              <a:rPr lang="pl-PL" altLang="en-US" i="1" baseline="0" dirty="0" err="1" smtClean="0"/>
              <a:t>Click</a:t>
            </a:r>
            <a:r>
              <a:rPr lang="pl-PL" altLang="en-US" i="1" baseline="0" dirty="0" smtClean="0"/>
              <a:t> on "the race </a:t>
            </a:r>
            <a:r>
              <a:rPr lang="pl-PL" altLang="en-US" i="1" baseline="0" dirty="0" err="1" smtClean="0"/>
              <a:t>resolved</a:t>
            </a:r>
            <a:r>
              <a:rPr lang="pl-PL" altLang="en-US" i="1" baseline="0" dirty="0" smtClean="0"/>
              <a:t>" – </a:t>
            </a:r>
            <a:r>
              <a:rPr lang="pl-PL" altLang="en-US" i="1" baseline="0" dirty="0" err="1" smtClean="0"/>
              <a:t>again</a:t>
            </a:r>
            <a:r>
              <a:rPr lang="pl-PL" altLang="en-US" i="1" baseline="0" dirty="0" smtClean="0"/>
              <a:t>, </a:t>
            </a:r>
            <a:r>
              <a:rPr lang="pl-PL" altLang="en-US" i="1" baseline="0" dirty="0" err="1" smtClean="0"/>
              <a:t>it</a:t>
            </a:r>
            <a:r>
              <a:rPr lang="pl-PL" altLang="en-US" i="1" baseline="0" dirty="0" smtClean="0"/>
              <a:t> </a:t>
            </a:r>
            <a:r>
              <a:rPr lang="pl-PL" altLang="en-US" i="1" baseline="0" dirty="0" err="1" smtClean="0"/>
              <a:t>opens</a:t>
            </a:r>
            <a:r>
              <a:rPr lang="pl-PL" altLang="en-US" i="1" baseline="0" dirty="0" smtClean="0"/>
              <a:t> in a </a:t>
            </a:r>
            <a:r>
              <a:rPr lang="pl-PL" altLang="en-US" i="1" baseline="0" dirty="0" err="1" smtClean="0"/>
              <a:t>separate</a:t>
            </a:r>
            <a:r>
              <a:rPr lang="pl-PL" altLang="en-US" i="1" baseline="0" dirty="0" smtClean="0"/>
              <a:t> </a:t>
            </a:r>
            <a:r>
              <a:rPr lang="pl-PL" altLang="en-US" i="1" baseline="0" dirty="0" err="1" smtClean="0"/>
              <a:t>window</a:t>
            </a:r>
            <a:r>
              <a:rPr lang="pl-PL" altLang="en-US" i="1" baseline="0" dirty="0" smtClean="0"/>
              <a:t> and </a:t>
            </a:r>
            <a:r>
              <a:rPr lang="pl-PL" altLang="en-US" i="1" baseline="0" dirty="0" err="1" smtClean="0"/>
              <a:t>has</a:t>
            </a:r>
            <a:r>
              <a:rPr lang="pl-PL" altLang="en-US" i="1" baseline="0" dirty="0" smtClean="0"/>
              <a:t> a </a:t>
            </a:r>
            <a:r>
              <a:rPr lang="pl-PL" altLang="en-US" i="1" baseline="0" dirty="0" err="1" smtClean="0"/>
              <a:t>static</a:t>
            </a:r>
            <a:r>
              <a:rPr lang="pl-PL" altLang="en-US" i="1" baseline="0" dirty="0" smtClean="0"/>
              <a:t> </a:t>
            </a:r>
            <a:r>
              <a:rPr lang="pl-PL" altLang="en-US" i="1" baseline="0" dirty="0" err="1" smtClean="0"/>
              <a:t>picture</a:t>
            </a:r>
            <a:r>
              <a:rPr lang="pl-PL" altLang="en-US" i="1" baseline="0" dirty="0" smtClean="0"/>
              <a:t> </a:t>
            </a:r>
            <a:r>
              <a:rPr lang="pl-PL" altLang="en-US" i="1" baseline="0" dirty="0" err="1" smtClean="0"/>
              <a:t>at</a:t>
            </a:r>
            <a:r>
              <a:rPr lang="pl-PL" altLang="en-US" i="1" baseline="0" dirty="0" smtClean="0"/>
              <a:t> the end </a:t>
            </a:r>
            <a:r>
              <a:rPr lang="pl-PL" altLang="en-US" i="1" baseline="0" dirty="0" err="1" smtClean="0"/>
              <a:t>running</a:t>
            </a:r>
            <a:r>
              <a:rPr lang="pl-PL" altLang="en-US" i="1" baseline="0" dirty="0" smtClean="0"/>
              <a:t> for a </a:t>
            </a:r>
            <a:r>
              <a:rPr lang="pl-PL" altLang="en-US" i="1" baseline="0" dirty="0" err="1" smtClean="0"/>
              <a:t>couple</a:t>
            </a:r>
            <a:r>
              <a:rPr lang="pl-PL" altLang="en-US" i="1" baseline="0" dirty="0" smtClean="0"/>
              <a:t> of </a:t>
            </a:r>
            <a:r>
              <a:rPr lang="pl-PL" altLang="en-US" i="1" baseline="0" dirty="0" err="1" smtClean="0"/>
              <a:t>seconds</a:t>
            </a:r>
            <a:r>
              <a:rPr lang="pl-PL" altLang="en-US" i="1" baseline="0" dirty="0" smtClean="0"/>
              <a:t>.</a:t>
            </a:r>
          </a:p>
          <a:p>
            <a:r>
              <a:rPr lang="en-US" altLang="en-US" i="1" dirty="0" smtClean="0"/>
              <a:t> </a:t>
            </a:r>
          </a:p>
          <a:p>
            <a:r>
              <a:rPr lang="en-US" altLang="en-US" i="1" dirty="0" smtClean="0"/>
              <a:t>Ok</a:t>
            </a:r>
            <a:r>
              <a:rPr lang="en-US" altLang="en-US" i="1" baseline="0" dirty="0" smtClean="0"/>
              <a:t> fab topics interesting videos but how do we get them speaking of they have a low level or lack confidence?</a:t>
            </a:r>
          </a:p>
          <a:p>
            <a:r>
              <a:rPr lang="en-US" altLang="en-US" b="1" i="1" baseline="0" dirty="0" smtClean="0"/>
              <a:t>Not just interesting and exciting</a:t>
            </a:r>
          </a:p>
          <a:p>
            <a:r>
              <a:rPr lang="en-US" altLang="en-US" b="1" i="1" baseline="0" dirty="0" smtClean="0"/>
              <a:t>Clear methodology and pedagogy </a:t>
            </a:r>
          </a:p>
        </p:txBody>
      </p:sp>
      <p:sp>
        <p:nvSpPr>
          <p:cNvPr id="52228"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CFB86110-59B8-4A35-85EC-C83C4F77163D}" type="slidenum">
              <a:rPr lang="en-GB" altLang="en-US" smtClean="0">
                <a:latin typeface="Arial" charset="0"/>
              </a:rPr>
              <a:pPr eaLnBrk="1" hangingPunct="1">
                <a:spcBef>
                  <a:spcPct val="0"/>
                </a:spcBef>
              </a:pPr>
              <a:t>12</a:t>
            </a:fld>
            <a:endParaRPr lang="en-GB"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smtClean="0"/>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13</a:t>
            </a:fld>
            <a:endParaRPr lang="en-GB" altLang="en-US"/>
          </a:p>
        </p:txBody>
      </p:sp>
    </p:spTree>
    <p:extLst>
      <p:ext uri="{BB962C8B-B14F-4D97-AF65-F5344CB8AC3E}">
        <p14:creationId xmlns:p14="http://schemas.microsoft.com/office/powerpoint/2010/main" val="4292553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p:cNvSpPr>
            <a:spLocks noGrp="1" noRot="1" noChangeAspect="1" noTextEdit="1"/>
          </p:cNvSpPr>
          <p:nvPr>
            <p:ph type="sldImg"/>
          </p:nvPr>
        </p:nvSpPr>
        <p:spPr>
          <a:ln/>
        </p:spPr>
      </p:sp>
      <p:sp>
        <p:nvSpPr>
          <p:cNvPr id="54275" name="Symbol zastępczy notatek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altLang="en-US" smtClean="0"/>
              <a:t>What Krashen is most famous for is (click) the comprehensible input hypothesis. Basically, without going into too much detail, he said that language learning can happen without any formal instruction – without taking part in a course, but by only being exposed to language which is just beyond our level, so we can still understand it, but it's a little difficult for us. Exposure</a:t>
            </a:r>
            <a:r>
              <a:rPr lang="pl-PL" altLang="en-US" baseline="0" smtClean="0"/>
              <a:t> comes in the form of (click) listening and (click) reading, of course. </a:t>
            </a:r>
            <a:endParaRPr lang="pl-PL" alt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pl-PL" altLang="en-US" smtClean="0"/>
              <a:t>Krashen claims that sufficient exposure will culminate in people starting to speak the foreign language they are exposed to after some time. </a:t>
            </a:r>
            <a:endParaRPr lang="en-GB" altLang="en-US" smtClean="0"/>
          </a:p>
          <a:p>
            <a:endParaRPr lang="en-GB" altLang="en-US" smtClean="0"/>
          </a:p>
        </p:txBody>
      </p:sp>
      <p:sp>
        <p:nvSpPr>
          <p:cNvPr id="54276" name="Symbol zastępczy numeru slajdu 3"/>
          <p:cNvSpPr>
            <a:spLocks noGrp="1"/>
          </p:cNvSpPr>
          <p:nvPr>
            <p:ph type="sldNum" sz="quarter" idx="5"/>
          </p:nvPr>
        </p:nvSpPr>
        <p:spPr>
          <a:noFill/>
        </p:spPr>
        <p:txBody>
          <a:bodyPr/>
          <a:lstStyle>
            <a:lvl1pPr defTabSz="947738" eaLnBrk="0" hangingPunct="0">
              <a:defRPr sz="1400">
                <a:solidFill>
                  <a:schemeClr val="tx1"/>
                </a:solidFill>
                <a:latin typeface="Verdana" pitchFamily="34" charset="0"/>
                <a:cs typeface="Arial" charset="0"/>
              </a:defRPr>
            </a:lvl1pPr>
            <a:lvl2pPr marL="742950" indent="-285750" defTabSz="947738" eaLnBrk="0" hangingPunct="0">
              <a:defRPr sz="1400">
                <a:solidFill>
                  <a:schemeClr val="tx1"/>
                </a:solidFill>
                <a:latin typeface="Verdana" pitchFamily="34" charset="0"/>
                <a:cs typeface="Arial" charset="0"/>
              </a:defRPr>
            </a:lvl2pPr>
            <a:lvl3pPr marL="1143000" indent="-228600" defTabSz="947738" eaLnBrk="0" hangingPunct="0">
              <a:defRPr sz="1400">
                <a:solidFill>
                  <a:schemeClr val="tx1"/>
                </a:solidFill>
                <a:latin typeface="Verdana" pitchFamily="34" charset="0"/>
                <a:cs typeface="Arial" charset="0"/>
              </a:defRPr>
            </a:lvl3pPr>
            <a:lvl4pPr marL="1600200" indent="-228600" defTabSz="947738" eaLnBrk="0" hangingPunct="0">
              <a:defRPr sz="1400">
                <a:solidFill>
                  <a:schemeClr val="tx1"/>
                </a:solidFill>
                <a:latin typeface="Verdana" pitchFamily="34" charset="0"/>
                <a:cs typeface="Arial" charset="0"/>
              </a:defRPr>
            </a:lvl4pPr>
            <a:lvl5pPr marL="2057400" indent="-228600" defTabSz="947738" eaLnBrk="0" hangingPunct="0">
              <a:defRPr sz="1400">
                <a:solidFill>
                  <a:schemeClr val="tx1"/>
                </a:solidFill>
                <a:latin typeface="Verdana" pitchFamily="34" charset="0"/>
                <a:cs typeface="Arial" charset="0"/>
              </a:defRPr>
            </a:lvl5pPr>
            <a:lvl6pPr marL="2514600" indent="-228600" defTabSz="947738" eaLnBrk="0" fontAlgn="base" hangingPunct="0">
              <a:spcBef>
                <a:spcPct val="50000"/>
              </a:spcBef>
              <a:spcAft>
                <a:spcPct val="0"/>
              </a:spcAft>
              <a:defRPr sz="1400">
                <a:solidFill>
                  <a:schemeClr val="tx1"/>
                </a:solidFill>
                <a:latin typeface="Verdana" pitchFamily="34" charset="0"/>
                <a:cs typeface="Arial" charset="0"/>
              </a:defRPr>
            </a:lvl6pPr>
            <a:lvl7pPr marL="2971800" indent="-228600" defTabSz="947738" eaLnBrk="0" fontAlgn="base" hangingPunct="0">
              <a:spcBef>
                <a:spcPct val="50000"/>
              </a:spcBef>
              <a:spcAft>
                <a:spcPct val="0"/>
              </a:spcAft>
              <a:defRPr sz="1400">
                <a:solidFill>
                  <a:schemeClr val="tx1"/>
                </a:solidFill>
                <a:latin typeface="Verdana" pitchFamily="34" charset="0"/>
                <a:cs typeface="Arial" charset="0"/>
              </a:defRPr>
            </a:lvl7pPr>
            <a:lvl8pPr marL="3429000" indent="-228600" defTabSz="947738" eaLnBrk="0" fontAlgn="base" hangingPunct="0">
              <a:spcBef>
                <a:spcPct val="50000"/>
              </a:spcBef>
              <a:spcAft>
                <a:spcPct val="0"/>
              </a:spcAft>
              <a:defRPr sz="1400">
                <a:solidFill>
                  <a:schemeClr val="tx1"/>
                </a:solidFill>
                <a:latin typeface="Verdana" pitchFamily="34" charset="0"/>
                <a:cs typeface="Arial" charset="0"/>
              </a:defRPr>
            </a:lvl8pPr>
            <a:lvl9pPr marL="3886200" indent="-228600" defTabSz="947738"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fld id="{A5880DB9-B634-4B25-BA8C-1F5B8C17C46A}" type="slidenum">
              <a:rPr lang="en-GB" altLang="en-US" sz="1200" smtClean="0">
                <a:latin typeface="Arial" charset="0"/>
              </a:rPr>
              <a:pPr eaLnBrk="1" hangingPunct="1"/>
              <a:t>14</a:t>
            </a:fld>
            <a:endParaRPr lang="en-GB" altLang="en-US" sz="120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pl-PL"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l-PL" altLang="en-US" dirty="0" smtClean="0"/>
              <a:t>A </a:t>
            </a:r>
            <a:r>
              <a:rPr lang="pl-PL" altLang="en-US" dirty="0" err="1" smtClean="0"/>
              <a:t>very</a:t>
            </a:r>
            <a:r>
              <a:rPr lang="pl-PL" altLang="en-US" dirty="0" smtClean="0"/>
              <a:t> </a:t>
            </a:r>
            <a:r>
              <a:rPr lang="pl-PL" altLang="en-US" dirty="0" err="1" smtClean="0"/>
              <a:t>important</a:t>
            </a:r>
            <a:r>
              <a:rPr lang="pl-PL" altLang="en-US" dirty="0" smtClean="0"/>
              <a:t> part of </a:t>
            </a:r>
            <a:r>
              <a:rPr lang="pl-PL" altLang="en-US" dirty="0" err="1" smtClean="0"/>
              <a:t>Krashen's</a:t>
            </a:r>
            <a:r>
              <a:rPr lang="pl-PL" altLang="en-US" baseline="0" dirty="0" smtClean="0"/>
              <a:t> </a:t>
            </a:r>
            <a:r>
              <a:rPr lang="pl-PL" altLang="en-US" baseline="0" dirty="0" err="1" smtClean="0"/>
              <a:t>theory</a:t>
            </a:r>
            <a:r>
              <a:rPr lang="pl-PL" altLang="en-US" baseline="0" dirty="0" smtClean="0"/>
              <a:t> of </a:t>
            </a:r>
            <a:r>
              <a:rPr lang="pl-PL" altLang="en-US" baseline="0" dirty="0" err="1" smtClean="0"/>
              <a:t>language</a:t>
            </a:r>
            <a:r>
              <a:rPr lang="pl-PL" altLang="en-US" baseline="0" dirty="0" smtClean="0"/>
              <a:t> </a:t>
            </a:r>
            <a:r>
              <a:rPr lang="pl-PL" altLang="en-US" baseline="0" dirty="0" err="1" smtClean="0"/>
              <a:t>acquisition</a:t>
            </a:r>
            <a:r>
              <a:rPr lang="pl-PL" altLang="en-US" baseline="0" dirty="0" smtClean="0"/>
              <a:t> </a:t>
            </a:r>
            <a:r>
              <a:rPr lang="pl-PL" altLang="en-US" baseline="0" dirty="0" err="1" smtClean="0"/>
              <a:t>is</a:t>
            </a:r>
            <a:r>
              <a:rPr lang="pl-PL" altLang="en-US" baseline="0" dirty="0" smtClean="0"/>
              <a:t> (</a:t>
            </a:r>
            <a:r>
              <a:rPr lang="pl-PL" altLang="en-US" baseline="0" dirty="0" err="1" smtClean="0"/>
              <a:t>click</a:t>
            </a:r>
            <a:r>
              <a:rPr lang="pl-PL" altLang="en-US" baseline="0" dirty="0" smtClean="0"/>
              <a:t>) </a:t>
            </a:r>
            <a:r>
              <a:rPr lang="en-GB" altLang="en-US" i="0" dirty="0" smtClean="0"/>
              <a:t>affective filter hypothesis</a:t>
            </a:r>
            <a:r>
              <a:rPr lang="pl-PL" altLang="en-US" i="0" dirty="0" smtClean="0"/>
              <a:t>, </a:t>
            </a:r>
            <a:r>
              <a:rPr lang="pl-PL" altLang="en-US" i="0" dirty="0" err="1" smtClean="0"/>
              <a:t>which</a:t>
            </a:r>
            <a:r>
              <a:rPr lang="pl-PL" altLang="en-US" i="0" dirty="0" smtClean="0"/>
              <a:t> </a:t>
            </a:r>
            <a:r>
              <a:rPr lang="pl-PL" altLang="en-US" i="0" dirty="0" err="1" smtClean="0"/>
              <a:t>is</a:t>
            </a:r>
            <a:r>
              <a:rPr lang="pl-PL" altLang="en-US" i="0" dirty="0" smtClean="0"/>
              <a:t> </a:t>
            </a:r>
            <a:r>
              <a:rPr lang="pl-PL" altLang="en-US" i="0" dirty="0" err="1" smtClean="0"/>
              <a:t>connected</a:t>
            </a:r>
            <a:r>
              <a:rPr lang="pl-PL" altLang="en-US" i="0" dirty="0" smtClean="0"/>
              <a:t> to </a:t>
            </a:r>
            <a:r>
              <a:rPr lang="pl-PL" altLang="en-US" i="0" dirty="0" err="1" smtClean="0"/>
              <a:t>emotions</a:t>
            </a:r>
            <a:r>
              <a:rPr lang="pl-PL" altLang="en-US" i="0" dirty="0" smtClean="0"/>
              <a:t> (</a:t>
            </a:r>
            <a:r>
              <a:rPr lang="pl-PL" altLang="en-US" i="0" dirty="0" err="1" smtClean="0"/>
              <a:t>click</a:t>
            </a:r>
            <a:r>
              <a:rPr lang="pl-PL" altLang="en-US" i="0" dirty="0" smtClean="0"/>
              <a:t>) </a:t>
            </a:r>
            <a:r>
              <a:rPr lang="en-GB" altLang="en-US" i="0" dirty="0" smtClean="0"/>
              <a:t>. This states that learners' ability to acquire language is constrained if they are experiencing negative em</a:t>
            </a:r>
            <a:r>
              <a:rPr lang="en-GB" altLang="en-US" dirty="0" smtClean="0"/>
              <a:t>otions. At such times the affective filter is said to be "up"</a:t>
            </a:r>
            <a:r>
              <a:rPr lang="pl-PL" altLang="en-US" baseline="0" dirty="0" smtClean="0"/>
              <a:t> and </a:t>
            </a:r>
            <a:r>
              <a:rPr lang="pl-PL" altLang="en-US" baseline="0" dirty="0" err="1" smtClean="0"/>
              <a:t>acquiring</a:t>
            </a:r>
            <a:r>
              <a:rPr lang="pl-PL" altLang="en-US" baseline="0" dirty="0" smtClean="0"/>
              <a:t> a </a:t>
            </a:r>
            <a:r>
              <a:rPr lang="pl-PL" altLang="en-US" baseline="0" dirty="0" err="1" smtClean="0"/>
              <a:t>language</a:t>
            </a:r>
            <a:r>
              <a:rPr lang="pl-PL" altLang="en-US" baseline="0" dirty="0" smtClean="0"/>
              <a:t> </a:t>
            </a:r>
            <a:r>
              <a:rPr lang="pl-PL" altLang="en-US" baseline="0" dirty="0" err="1" smtClean="0"/>
              <a:t>is</a:t>
            </a:r>
            <a:r>
              <a:rPr lang="pl-PL" altLang="en-US" baseline="0" dirty="0" smtClean="0"/>
              <a:t> much </a:t>
            </a:r>
            <a:r>
              <a:rPr lang="pl-PL" altLang="en-US" baseline="0" dirty="0" err="1" smtClean="0"/>
              <a:t>more</a:t>
            </a:r>
            <a:r>
              <a:rPr lang="pl-PL" altLang="en-US" baseline="0" dirty="0" smtClean="0"/>
              <a:t> </a:t>
            </a:r>
            <a:r>
              <a:rPr lang="pl-PL" altLang="en-US" baseline="0" dirty="0" err="1" smtClean="0"/>
              <a:t>difficult</a:t>
            </a:r>
            <a:r>
              <a:rPr lang="pl-PL" altLang="en-US" baseline="0" dirty="0" smtClean="0"/>
              <a:t>.</a:t>
            </a:r>
            <a:endParaRPr lang="en-GB" altLang="en-US" dirty="0" smtClean="0"/>
          </a:p>
          <a:p>
            <a:endParaRPr lang="en-GB" dirty="0"/>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15</a:t>
            </a:fld>
            <a:endParaRPr lang="en-GB" altLang="en-US"/>
          </a:p>
        </p:txBody>
      </p:sp>
    </p:spTree>
    <p:extLst>
      <p:ext uri="{BB962C8B-B14F-4D97-AF65-F5344CB8AC3E}">
        <p14:creationId xmlns:p14="http://schemas.microsoft.com/office/powerpoint/2010/main" val="409315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a:ln/>
        </p:spPr>
      </p:sp>
      <p:sp>
        <p:nvSpPr>
          <p:cNvPr id="55299" name="Symbol zastępczy notatek 2"/>
          <p:cNvSpPr>
            <a:spLocks noGrp="1"/>
          </p:cNvSpPr>
          <p:nvPr>
            <p:ph type="body" idx="1"/>
          </p:nvPr>
        </p:nvSpPr>
        <p:spPr>
          <a:noFill/>
        </p:spPr>
        <p:txBody>
          <a:bodyPr/>
          <a:lstStyle/>
          <a:p>
            <a:r>
              <a:rPr lang="pl-PL" altLang="en-US" b="1" dirty="0" err="1" smtClean="0"/>
              <a:t>Emotionally</a:t>
            </a:r>
            <a:r>
              <a:rPr lang="pl-PL" altLang="en-US" b="1" dirty="0" smtClean="0"/>
              <a:t> </a:t>
            </a:r>
            <a:r>
              <a:rPr lang="pl-PL" altLang="en-US" b="1" dirty="0" err="1" smtClean="0"/>
              <a:t>involved</a:t>
            </a:r>
            <a:r>
              <a:rPr lang="pl-PL" altLang="en-US" b="1" dirty="0" smtClean="0"/>
              <a:t>   - </a:t>
            </a:r>
            <a:r>
              <a:rPr lang="pl-PL" altLang="en-US" b="1" dirty="0" err="1" smtClean="0"/>
              <a:t>motivated</a:t>
            </a:r>
            <a:r>
              <a:rPr lang="pl-PL" altLang="en-US" b="1" dirty="0" smtClean="0"/>
              <a:t> to </a:t>
            </a:r>
            <a:r>
              <a:rPr lang="pl-PL" altLang="en-US" b="1" dirty="0" err="1" smtClean="0"/>
              <a:t>learn</a:t>
            </a:r>
            <a:r>
              <a:rPr lang="pl-PL" altLang="en-US" b="1" dirty="0" smtClean="0"/>
              <a:t> </a:t>
            </a:r>
            <a:r>
              <a:rPr lang="pl-PL" altLang="en-US" b="1" dirty="0" err="1" smtClean="0"/>
              <a:t>more</a:t>
            </a:r>
            <a:endParaRPr lang="pl-PL" altLang="en-US" b="1" dirty="0" smtClean="0"/>
          </a:p>
          <a:p>
            <a:endParaRPr lang="pl-PL" altLang="en-US" dirty="0" smtClean="0"/>
          </a:p>
          <a:p>
            <a:r>
              <a:rPr lang="pl-PL" altLang="en-US" dirty="0" err="1" smtClean="0"/>
              <a:t>What</a:t>
            </a:r>
            <a:r>
              <a:rPr lang="pl-PL" altLang="en-US" dirty="0" smtClean="0"/>
              <a:t> </a:t>
            </a:r>
            <a:r>
              <a:rPr lang="pl-PL" altLang="en-US" dirty="0" err="1" smtClean="0"/>
              <a:t>does</a:t>
            </a:r>
            <a:r>
              <a:rPr lang="pl-PL" altLang="en-US" dirty="0" smtClean="0"/>
              <a:t> </a:t>
            </a:r>
            <a:r>
              <a:rPr lang="pl-PL" altLang="en-US" dirty="0" err="1" smtClean="0"/>
              <a:t>this</a:t>
            </a:r>
            <a:r>
              <a:rPr lang="pl-PL" altLang="en-US" dirty="0" smtClean="0"/>
              <a:t> </a:t>
            </a:r>
            <a:r>
              <a:rPr lang="pl-PL" altLang="en-US" dirty="0" err="1" smtClean="0"/>
              <a:t>have</a:t>
            </a:r>
            <a:r>
              <a:rPr lang="pl-PL" altLang="en-US" dirty="0" smtClean="0"/>
              <a:t> to do with Top Gear?</a:t>
            </a:r>
            <a:r>
              <a:rPr lang="pl-PL" altLang="en-US" baseline="0" dirty="0" smtClean="0"/>
              <a:t> </a:t>
            </a:r>
            <a:endParaRPr lang="pl-PL" altLang="en-US" dirty="0" smtClean="0"/>
          </a:p>
          <a:p>
            <a:r>
              <a:rPr lang="pl-PL" altLang="en-US" dirty="0" smtClean="0"/>
              <a:t>Top Gear </a:t>
            </a:r>
            <a:r>
              <a:rPr lang="pl-PL" altLang="en-US" dirty="0" err="1" smtClean="0"/>
              <a:t>is</a:t>
            </a:r>
            <a:r>
              <a:rPr lang="pl-PL" altLang="en-US" dirty="0" smtClean="0"/>
              <a:t> </a:t>
            </a:r>
            <a:r>
              <a:rPr lang="pl-PL" altLang="en-US" dirty="0" err="1" smtClean="0"/>
              <a:t>something</a:t>
            </a:r>
            <a:r>
              <a:rPr lang="pl-PL" altLang="en-US" dirty="0" smtClean="0"/>
              <a:t> </a:t>
            </a:r>
            <a:r>
              <a:rPr lang="pl-PL" altLang="en-US" dirty="0" err="1" smtClean="0"/>
              <a:t>that</a:t>
            </a:r>
            <a:r>
              <a:rPr lang="pl-PL" altLang="en-US" dirty="0" smtClean="0"/>
              <a:t> </a:t>
            </a:r>
            <a:r>
              <a:rPr lang="pl-PL" altLang="en-US" dirty="0" err="1" smtClean="0"/>
              <a:t>fascinates</a:t>
            </a:r>
            <a:r>
              <a:rPr lang="pl-PL" altLang="en-US" dirty="0" smtClean="0"/>
              <a:t> </a:t>
            </a:r>
            <a:r>
              <a:rPr lang="pl-PL" altLang="en-US" dirty="0" err="1" smtClean="0"/>
              <a:t>people</a:t>
            </a:r>
            <a:r>
              <a:rPr lang="pl-PL" altLang="en-US" dirty="0" smtClean="0"/>
              <a:t> –  (</a:t>
            </a:r>
            <a:r>
              <a:rPr lang="pl-PL" altLang="en-US" dirty="0" err="1" smtClean="0"/>
              <a:t>click</a:t>
            </a:r>
            <a:r>
              <a:rPr lang="pl-PL" altLang="en-US" dirty="0" smtClean="0"/>
              <a:t>) </a:t>
            </a:r>
            <a:r>
              <a:rPr lang="pl-PL" altLang="en-US" dirty="0" err="1" smtClean="0"/>
              <a:t>just</a:t>
            </a:r>
            <a:r>
              <a:rPr lang="pl-PL" altLang="en-US" dirty="0" smtClean="0"/>
              <a:t> </a:t>
            </a:r>
            <a:r>
              <a:rPr lang="pl-PL" altLang="en-US" dirty="0" err="1" smtClean="0"/>
              <a:t>google</a:t>
            </a:r>
            <a:r>
              <a:rPr lang="pl-PL" altLang="en-US" dirty="0" smtClean="0"/>
              <a:t> </a:t>
            </a:r>
            <a:r>
              <a:rPr lang="pl-PL" altLang="en-US" dirty="0" err="1" smtClean="0"/>
              <a:t>it</a:t>
            </a:r>
            <a:r>
              <a:rPr lang="pl-PL" altLang="en-US" dirty="0" smtClean="0"/>
              <a:t> and </a:t>
            </a:r>
            <a:r>
              <a:rPr lang="pl-PL" altLang="en-US" dirty="0" err="1" smtClean="0"/>
              <a:t>you'll</a:t>
            </a:r>
            <a:r>
              <a:rPr lang="pl-PL" altLang="en-US" dirty="0" smtClean="0"/>
              <a:t> </a:t>
            </a:r>
            <a:r>
              <a:rPr lang="pl-PL" altLang="en-US" dirty="0" err="1" smtClean="0"/>
              <a:t>see</a:t>
            </a:r>
            <a:r>
              <a:rPr lang="pl-PL" altLang="en-US" dirty="0" smtClean="0"/>
              <a:t> </a:t>
            </a:r>
            <a:r>
              <a:rPr lang="pl-PL" altLang="en-US" dirty="0" err="1" smtClean="0"/>
              <a:t>millions</a:t>
            </a:r>
            <a:r>
              <a:rPr lang="pl-PL" altLang="en-US" dirty="0" smtClean="0"/>
              <a:t> of </a:t>
            </a:r>
            <a:r>
              <a:rPr lang="pl-PL" altLang="en-US" dirty="0" err="1" smtClean="0"/>
              <a:t>results</a:t>
            </a:r>
            <a:r>
              <a:rPr lang="pl-PL" altLang="en-US" dirty="0" smtClean="0"/>
              <a:t> (</a:t>
            </a:r>
            <a:r>
              <a:rPr lang="pl-PL" altLang="en-US" dirty="0" err="1" smtClean="0"/>
              <a:t>click</a:t>
            </a:r>
            <a:r>
              <a:rPr lang="pl-PL" altLang="en-US" dirty="0" smtClean="0"/>
              <a:t>)...</a:t>
            </a:r>
            <a:r>
              <a:rPr lang="pl-PL" altLang="en-US" dirty="0" err="1" smtClean="0"/>
              <a:t>So</a:t>
            </a:r>
            <a:r>
              <a:rPr lang="pl-PL" altLang="en-US" dirty="0" smtClean="0"/>
              <a:t>, </a:t>
            </a:r>
            <a:r>
              <a:rPr lang="pl-PL" altLang="en-US" dirty="0" err="1" smtClean="0"/>
              <a:t>chances</a:t>
            </a:r>
            <a:r>
              <a:rPr lang="pl-PL" altLang="en-US" dirty="0" smtClean="0"/>
              <a:t> </a:t>
            </a:r>
            <a:r>
              <a:rPr lang="pl-PL" altLang="en-US" dirty="0" err="1" smtClean="0"/>
              <a:t>are</a:t>
            </a:r>
            <a:r>
              <a:rPr lang="pl-PL" altLang="en-US" dirty="0" smtClean="0"/>
              <a:t> </a:t>
            </a:r>
            <a:r>
              <a:rPr lang="pl-PL" altLang="en-US" dirty="0" err="1" smtClean="0"/>
              <a:t>that</a:t>
            </a:r>
            <a:r>
              <a:rPr lang="pl-PL" altLang="en-US" dirty="0" smtClean="0"/>
              <a:t> </a:t>
            </a:r>
            <a:r>
              <a:rPr lang="pl-PL" altLang="en-US" dirty="0" err="1" smtClean="0"/>
              <a:t>quite</a:t>
            </a:r>
            <a:r>
              <a:rPr lang="pl-PL" altLang="en-US" dirty="0" smtClean="0"/>
              <a:t> a </a:t>
            </a:r>
            <a:r>
              <a:rPr lang="pl-PL" altLang="en-US" dirty="0" err="1" smtClean="0"/>
              <a:t>few</a:t>
            </a:r>
            <a:r>
              <a:rPr lang="pl-PL" altLang="en-US" dirty="0" smtClean="0"/>
              <a:t> of </a:t>
            </a:r>
            <a:r>
              <a:rPr lang="pl-PL" altLang="en-US" dirty="0" err="1" smtClean="0"/>
              <a:t>your</a:t>
            </a:r>
            <a:r>
              <a:rPr lang="pl-PL" altLang="en-US" dirty="0" smtClean="0"/>
              <a:t> </a:t>
            </a:r>
            <a:r>
              <a:rPr lang="pl-PL" altLang="en-US" dirty="0" err="1" smtClean="0"/>
              <a:t>students</a:t>
            </a:r>
            <a:r>
              <a:rPr lang="pl-PL" altLang="en-US" dirty="0" smtClean="0"/>
              <a:t> </a:t>
            </a:r>
            <a:r>
              <a:rPr lang="pl-PL" altLang="en-US" dirty="0" err="1" smtClean="0"/>
              <a:t>will</a:t>
            </a:r>
            <a:r>
              <a:rPr lang="pl-PL" altLang="en-US" dirty="0" smtClean="0"/>
              <a:t> be </a:t>
            </a:r>
            <a:r>
              <a:rPr lang="pl-PL" altLang="en-US" dirty="0" err="1" smtClean="0"/>
              <a:t>interested</a:t>
            </a:r>
            <a:r>
              <a:rPr lang="pl-PL" altLang="en-US" dirty="0" smtClean="0"/>
              <a:t> in the </a:t>
            </a:r>
            <a:r>
              <a:rPr lang="pl-PL" altLang="en-US" dirty="0" err="1" smtClean="0"/>
              <a:t>topic</a:t>
            </a:r>
            <a:r>
              <a:rPr lang="pl-PL" altLang="en-US" dirty="0" smtClean="0"/>
              <a:t>, </a:t>
            </a:r>
            <a:r>
              <a:rPr lang="pl-PL" altLang="en-US" dirty="0" err="1" smtClean="0"/>
              <a:t>motivated</a:t>
            </a:r>
            <a:r>
              <a:rPr lang="pl-PL" altLang="en-US" dirty="0" smtClean="0"/>
              <a:t> by the </a:t>
            </a:r>
            <a:r>
              <a:rPr lang="pl-PL" altLang="en-US" dirty="0" err="1" smtClean="0"/>
              <a:t>topic</a:t>
            </a:r>
            <a:r>
              <a:rPr lang="pl-PL" altLang="en-US" dirty="0" smtClean="0"/>
              <a:t> and much </a:t>
            </a:r>
            <a:r>
              <a:rPr lang="pl-PL" altLang="en-US" dirty="0" err="1" smtClean="0"/>
              <a:t>more</a:t>
            </a:r>
            <a:r>
              <a:rPr lang="pl-PL" altLang="en-US" dirty="0" smtClean="0"/>
              <a:t> </a:t>
            </a:r>
            <a:r>
              <a:rPr lang="pl-PL" altLang="en-US" dirty="0" err="1" smtClean="0"/>
              <a:t>willing</a:t>
            </a:r>
            <a:r>
              <a:rPr lang="pl-PL" altLang="en-US" dirty="0" smtClean="0"/>
              <a:t> to </a:t>
            </a:r>
            <a:r>
              <a:rPr lang="pl-PL" altLang="en-US" dirty="0" err="1" smtClean="0"/>
              <a:t>take</a:t>
            </a:r>
            <a:r>
              <a:rPr lang="pl-PL" altLang="en-US" dirty="0" smtClean="0"/>
              <a:t> a </a:t>
            </a:r>
            <a:r>
              <a:rPr lang="pl-PL" altLang="en-US" dirty="0" err="1" smtClean="0"/>
              <a:t>risk</a:t>
            </a:r>
            <a:r>
              <a:rPr lang="pl-PL" altLang="en-US" dirty="0" smtClean="0"/>
              <a:t> with </a:t>
            </a:r>
            <a:r>
              <a:rPr lang="pl-PL" altLang="en-US" dirty="0" err="1" smtClean="0"/>
              <a:t>authentic</a:t>
            </a:r>
            <a:r>
              <a:rPr lang="pl-PL" altLang="en-US" dirty="0" smtClean="0"/>
              <a:t> materials </a:t>
            </a:r>
            <a:r>
              <a:rPr lang="pl-PL" altLang="en-US" dirty="0" err="1" smtClean="0"/>
              <a:t>because</a:t>
            </a:r>
            <a:r>
              <a:rPr lang="pl-PL" altLang="en-US" dirty="0" smtClean="0"/>
              <a:t> </a:t>
            </a:r>
            <a:r>
              <a:rPr lang="pl-PL" altLang="en-US" dirty="0" err="1" smtClean="0"/>
              <a:t>their</a:t>
            </a:r>
            <a:r>
              <a:rPr lang="pl-PL" altLang="en-US" dirty="0" smtClean="0"/>
              <a:t> </a:t>
            </a:r>
            <a:r>
              <a:rPr lang="pl-PL" altLang="en-US" dirty="0" err="1" smtClean="0"/>
              <a:t>affective</a:t>
            </a:r>
            <a:r>
              <a:rPr lang="pl-PL" altLang="en-US" dirty="0" smtClean="0"/>
              <a:t> </a:t>
            </a:r>
            <a:r>
              <a:rPr lang="pl-PL" altLang="en-US" dirty="0" err="1" smtClean="0"/>
              <a:t>filter</a:t>
            </a:r>
            <a:r>
              <a:rPr lang="pl-PL" altLang="en-US" dirty="0" smtClean="0"/>
              <a:t> </a:t>
            </a:r>
            <a:r>
              <a:rPr lang="pl-PL" altLang="en-US" dirty="0" err="1" smtClean="0"/>
              <a:t>will</a:t>
            </a:r>
            <a:r>
              <a:rPr lang="pl-PL" altLang="en-US" dirty="0" smtClean="0"/>
              <a:t> be </a:t>
            </a:r>
            <a:r>
              <a:rPr lang="pl-PL" altLang="en-US" dirty="0" err="1" smtClean="0"/>
              <a:t>considerably</a:t>
            </a:r>
            <a:r>
              <a:rPr lang="pl-PL" altLang="en-US" dirty="0" smtClean="0"/>
              <a:t> </a:t>
            </a:r>
            <a:r>
              <a:rPr lang="pl-PL" altLang="en-US" dirty="0" err="1" smtClean="0"/>
              <a:t>lowered</a:t>
            </a:r>
            <a:r>
              <a:rPr lang="pl-PL" altLang="en-US" dirty="0" smtClean="0"/>
              <a:t>.</a:t>
            </a:r>
            <a:endParaRPr lang="en-GB" altLang="en-US" dirty="0" smtClean="0"/>
          </a:p>
        </p:txBody>
      </p:sp>
      <p:sp>
        <p:nvSpPr>
          <p:cNvPr id="55300"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8E6FE0E2-A164-4A24-8A3A-86D4C5148AE5}" type="slidenum">
              <a:rPr lang="en-GB" altLang="en-US" smtClean="0">
                <a:latin typeface="Arial" charset="0"/>
              </a:rPr>
              <a:pPr eaLnBrk="1" hangingPunct="1">
                <a:spcBef>
                  <a:spcPct val="0"/>
                </a:spcBef>
              </a:pPr>
              <a:t>16</a:t>
            </a:fld>
            <a:endParaRPr lang="en-GB"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ymbol zastępczy obrazu slajdu 1"/>
          <p:cNvSpPr>
            <a:spLocks noGrp="1" noRot="1" noChangeAspect="1" noTextEdit="1"/>
          </p:cNvSpPr>
          <p:nvPr>
            <p:ph type="sldImg"/>
          </p:nvPr>
        </p:nvSpPr>
        <p:spPr>
          <a:ln/>
        </p:spPr>
      </p:sp>
      <p:sp>
        <p:nvSpPr>
          <p:cNvPr id="56323" name="Symbol zastępczy notatek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altLang="en-US" b="1" dirty="0" err="1" smtClean="0"/>
              <a:t>Comprehensible</a:t>
            </a:r>
            <a:r>
              <a:rPr lang="pl-PL" altLang="en-US" b="1" dirty="0" smtClean="0"/>
              <a:t> </a:t>
            </a:r>
            <a:r>
              <a:rPr lang="pl-PL" altLang="en-US" b="1" dirty="0" err="1" smtClean="0"/>
              <a:t>input</a:t>
            </a:r>
            <a:endParaRPr lang="pl-PL" alt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pl-PL"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l-PL" altLang="en-US" dirty="0" err="1" smtClean="0"/>
              <a:t>Here's</a:t>
            </a:r>
            <a:r>
              <a:rPr lang="pl-PL" altLang="en-US" dirty="0" smtClean="0"/>
              <a:t> </a:t>
            </a:r>
            <a:r>
              <a:rPr lang="pl-PL" altLang="en-US" dirty="0" err="1" smtClean="0"/>
              <a:t>material</a:t>
            </a:r>
            <a:r>
              <a:rPr lang="pl-PL" altLang="en-US" dirty="0" smtClean="0"/>
              <a:t> from the </a:t>
            </a:r>
            <a:r>
              <a:rPr lang="pl-PL" altLang="en-US" dirty="0" err="1" smtClean="0"/>
              <a:t>coursebook</a:t>
            </a:r>
            <a:r>
              <a:rPr lang="pl-PL" altLang="en-US" baseline="0" dirty="0" smtClean="0"/>
              <a:t> </a:t>
            </a:r>
            <a:r>
              <a:rPr lang="pl-PL" altLang="en-US" baseline="0" dirty="0" err="1" smtClean="0"/>
              <a:t>which</a:t>
            </a:r>
            <a:r>
              <a:rPr lang="pl-PL" altLang="en-US" baseline="0" dirty="0" smtClean="0"/>
              <a:t> </a:t>
            </a:r>
            <a:r>
              <a:rPr lang="pl-PL" altLang="en-US" baseline="0" dirty="0" err="1" smtClean="0"/>
              <a:t>accompanies</a:t>
            </a:r>
            <a:r>
              <a:rPr lang="pl-PL" altLang="en-US" baseline="0" dirty="0" smtClean="0"/>
              <a:t> the </a:t>
            </a:r>
            <a:r>
              <a:rPr lang="pl-PL" altLang="en-US" baseline="0" dirty="0" err="1" smtClean="0"/>
              <a:t>dvd</a:t>
            </a:r>
            <a:r>
              <a:rPr lang="pl-PL" altLang="en-US" baseline="0" dirty="0" smtClean="0"/>
              <a:t> </a:t>
            </a:r>
            <a:r>
              <a:rPr lang="pl-PL" altLang="en-US" baseline="0" dirty="0" err="1" smtClean="0"/>
              <a:t>which</a:t>
            </a:r>
            <a:r>
              <a:rPr lang="pl-PL" altLang="en-US" baseline="0" dirty="0" smtClean="0"/>
              <a:t> we </a:t>
            </a:r>
            <a:r>
              <a:rPr lang="pl-PL" altLang="en-US" baseline="0" dirty="0" err="1" smtClean="0"/>
              <a:t>watched</a:t>
            </a:r>
            <a:r>
              <a:rPr lang="pl-PL" altLang="en-US" baseline="0" dirty="0" smtClean="0"/>
              <a:t> </a:t>
            </a:r>
            <a:r>
              <a:rPr lang="pl-PL" altLang="en-US" baseline="0" dirty="0" err="1" smtClean="0"/>
              <a:t>together</a:t>
            </a:r>
            <a:r>
              <a:rPr lang="pl-PL" alt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pl-PL" altLang="en-US" dirty="0" smtClean="0"/>
              <a:t>First </a:t>
            </a:r>
            <a:r>
              <a:rPr lang="pl-PL" altLang="en-US" dirty="0" err="1" smtClean="0"/>
              <a:t>there</a:t>
            </a:r>
            <a:r>
              <a:rPr lang="pl-PL" altLang="en-US" dirty="0" smtClean="0"/>
              <a:t> </a:t>
            </a:r>
            <a:r>
              <a:rPr lang="pl-PL" altLang="en-US" dirty="0" err="1" smtClean="0"/>
              <a:t>is</a:t>
            </a:r>
            <a:r>
              <a:rPr lang="pl-PL" altLang="en-US" dirty="0" smtClean="0"/>
              <a:t> a </a:t>
            </a:r>
            <a:r>
              <a:rPr lang="pl-PL" altLang="en-US" dirty="0" err="1" smtClean="0"/>
              <a:t>section</a:t>
            </a:r>
            <a:r>
              <a:rPr lang="pl-PL" altLang="en-US" dirty="0" smtClean="0"/>
              <a:t> </a:t>
            </a:r>
            <a:r>
              <a:rPr lang="pl-PL" altLang="en-US" dirty="0" err="1" smtClean="0"/>
              <a:t>devoted</a:t>
            </a:r>
            <a:r>
              <a:rPr lang="pl-PL" altLang="en-US" baseline="0" dirty="0" smtClean="0"/>
              <a:t> to </a:t>
            </a:r>
            <a:r>
              <a:rPr lang="pl-PL" altLang="en-US" baseline="0" dirty="0" err="1" smtClean="0"/>
              <a:t>general</a:t>
            </a:r>
            <a:r>
              <a:rPr lang="pl-PL" altLang="en-US" baseline="0" dirty="0" smtClean="0"/>
              <a:t> </a:t>
            </a:r>
            <a:r>
              <a:rPr lang="pl-PL" altLang="en-US" baseline="0" dirty="0" err="1" smtClean="0"/>
              <a:t>understanding</a:t>
            </a:r>
            <a:r>
              <a:rPr lang="pl-PL" altLang="en-US" baseline="0" dirty="0" smtClean="0"/>
              <a:t>: </a:t>
            </a:r>
            <a:r>
              <a:rPr lang="pl-PL" altLang="en-US" baseline="0" dirty="0" err="1" smtClean="0"/>
              <a:t>here</a:t>
            </a:r>
            <a:r>
              <a:rPr lang="pl-PL" altLang="en-US" baseline="0" dirty="0" smtClean="0"/>
              <a:t>, </a:t>
            </a:r>
            <a:r>
              <a:rPr lang="pl-PL" altLang="en-US" baseline="0" dirty="0" err="1" smtClean="0"/>
              <a:t>students</a:t>
            </a:r>
            <a:r>
              <a:rPr lang="pl-PL" altLang="en-US" baseline="0" dirty="0" smtClean="0"/>
              <a:t> </a:t>
            </a:r>
            <a:r>
              <a:rPr lang="pl-PL" altLang="en-US" baseline="0" dirty="0" err="1" smtClean="0"/>
              <a:t>have</a:t>
            </a:r>
            <a:r>
              <a:rPr lang="pl-PL" altLang="en-US" baseline="0" dirty="0" smtClean="0"/>
              <a:t> to </a:t>
            </a:r>
            <a:r>
              <a:rPr lang="pl-PL" altLang="en-US" baseline="0" dirty="0" err="1" smtClean="0"/>
              <a:t>put</a:t>
            </a:r>
            <a:r>
              <a:rPr lang="pl-PL" altLang="en-US" baseline="0" dirty="0" smtClean="0"/>
              <a:t> the </a:t>
            </a:r>
            <a:r>
              <a:rPr lang="pl-PL" altLang="en-US" baseline="0" dirty="0" err="1" smtClean="0"/>
              <a:t>events</a:t>
            </a:r>
            <a:r>
              <a:rPr lang="pl-PL" altLang="en-US" baseline="0" dirty="0" smtClean="0"/>
              <a:t> from the video </a:t>
            </a:r>
            <a:r>
              <a:rPr lang="pl-PL" altLang="en-US" baseline="0" dirty="0" err="1" smtClean="0"/>
              <a:t>about</a:t>
            </a:r>
            <a:r>
              <a:rPr lang="pl-PL" altLang="en-US" baseline="0" dirty="0" smtClean="0"/>
              <a:t> the race in the </a:t>
            </a:r>
            <a:r>
              <a:rPr lang="pl-PL" altLang="en-US" baseline="0" dirty="0" err="1" smtClean="0"/>
              <a:t>right</a:t>
            </a:r>
            <a:r>
              <a:rPr lang="pl-PL" altLang="en-US" baseline="0" dirty="0" smtClean="0"/>
              <a:t> order.</a:t>
            </a:r>
            <a:endParaRPr lang="pl-PL" altLang="en-US" dirty="0" smtClean="0"/>
          </a:p>
          <a:p>
            <a:endParaRPr lang="pl-PL" altLang="en-US" dirty="0" smtClean="0"/>
          </a:p>
          <a:p>
            <a:endParaRPr lang="pl-PL" altLang="en-US" dirty="0" smtClean="0"/>
          </a:p>
          <a:p>
            <a:endParaRPr lang="en-GB" altLang="en-US" dirty="0" smtClean="0"/>
          </a:p>
        </p:txBody>
      </p:sp>
      <p:sp>
        <p:nvSpPr>
          <p:cNvPr id="56324"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A75FC8F2-8383-4B13-B7EF-A350C52C9B06}" type="slidenum">
              <a:rPr lang="en-GB" altLang="en-US" smtClean="0">
                <a:latin typeface="Arial" charset="0"/>
              </a:rPr>
              <a:pPr eaLnBrk="1" hangingPunct="1">
                <a:spcBef>
                  <a:spcPct val="0"/>
                </a:spcBef>
              </a:pPr>
              <a:t>17</a:t>
            </a:fld>
            <a:endParaRPr lang="en-GB"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ymbol zastępczy obrazu slajdu 1"/>
          <p:cNvSpPr>
            <a:spLocks noGrp="1" noRot="1" noChangeAspect="1" noTextEdit="1"/>
          </p:cNvSpPr>
          <p:nvPr>
            <p:ph type="sldImg"/>
          </p:nvPr>
        </p:nvSpPr>
        <p:spPr>
          <a:ln/>
        </p:spPr>
      </p:sp>
      <p:sp>
        <p:nvSpPr>
          <p:cNvPr id="56323" name="Symbol zastępczy notatek 2"/>
          <p:cNvSpPr>
            <a:spLocks noGrp="1"/>
          </p:cNvSpPr>
          <p:nvPr>
            <p:ph type="body" idx="1"/>
          </p:nvPr>
        </p:nvSpPr>
        <p:spPr>
          <a:noFill/>
        </p:spPr>
        <p:txBody>
          <a:bodyPr/>
          <a:lstStyle/>
          <a:p>
            <a:r>
              <a:rPr lang="pl-PL" altLang="en-US" smtClean="0"/>
              <a:t>We then go on to</a:t>
            </a:r>
            <a:r>
              <a:rPr lang="pl-PL" altLang="en-US" baseline="0" smtClean="0"/>
              <a:t> an activity focussing on detailed understanding where students have to fill in the gaps with some words to complete sentences. </a:t>
            </a:r>
          </a:p>
          <a:p>
            <a:endParaRPr lang="pl-PL" altLang="en-US" smtClean="0"/>
          </a:p>
          <a:p>
            <a:r>
              <a:rPr lang="pl-PL" altLang="en-US" smtClean="0"/>
              <a:t>OK, this is pretty standard stuff. So why am I getting so excited about this? Well, because I'm a fan of using authentic materials, especially videos in the classroom, and if this is what we do, we need to help students to cope with this kind of material and....</a:t>
            </a:r>
          </a:p>
          <a:p>
            <a:endParaRPr lang="en-GB" altLang="en-US" smtClean="0"/>
          </a:p>
        </p:txBody>
      </p:sp>
      <p:sp>
        <p:nvSpPr>
          <p:cNvPr id="56324"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A75FC8F2-8383-4B13-B7EF-A350C52C9B06}" type="slidenum">
              <a:rPr lang="en-GB" altLang="en-US" smtClean="0">
                <a:latin typeface="Arial" charset="0"/>
              </a:rPr>
              <a:pPr eaLnBrk="1" hangingPunct="1">
                <a:spcBef>
                  <a:spcPct val="0"/>
                </a:spcBef>
              </a:pPr>
              <a:t>18</a:t>
            </a:fld>
            <a:endParaRPr lang="en-GB"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dirty="0" smtClean="0"/>
              <a:t>Well..; We do NOT mean the opposite of “pretend English’ watch Catherine Tate </a:t>
            </a:r>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1</a:t>
            </a:fld>
            <a:endParaRPr lang="en-GB" altLang="en-US"/>
          </a:p>
        </p:txBody>
      </p:sp>
    </p:spTree>
    <p:extLst>
      <p:ext uri="{BB962C8B-B14F-4D97-AF65-F5344CB8AC3E}">
        <p14:creationId xmlns:p14="http://schemas.microsoft.com/office/powerpoint/2010/main" val="3103517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make</a:t>
            </a:r>
            <a:r>
              <a:rPr lang="pl-PL" dirty="0" smtClean="0"/>
              <a:t> </a:t>
            </a:r>
            <a:r>
              <a:rPr lang="pl-PL" dirty="0" err="1" smtClean="0"/>
              <a:t>sure</a:t>
            </a:r>
            <a:r>
              <a:rPr lang="pl-PL" baseline="0" dirty="0" smtClean="0"/>
              <a:t> </a:t>
            </a:r>
            <a:r>
              <a:rPr lang="pl-PL" baseline="0" dirty="0" err="1" smtClean="0"/>
              <a:t>students</a:t>
            </a:r>
            <a:r>
              <a:rPr lang="pl-PL" baseline="0" dirty="0" smtClean="0"/>
              <a:t> </a:t>
            </a:r>
            <a:r>
              <a:rPr lang="pl-PL" baseline="0" dirty="0" err="1" smtClean="0"/>
              <a:t>don't</a:t>
            </a:r>
            <a:r>
              <a:rPr lang="pl-PL" baseline="0" dirty="0" smtClean="0"/>
              <a:t> </a:t>
            </a:r>
            <a:r>
              <a:rPr lang="pl-PL" baseline="0" dirty="0" err="1" smtClean="0"/>
              <a:t>get</a:t>
            </a:r>
            <a:r>
              <a:rPr lang="pl-PL" baseline="0" dirty="0" smtClean="0"/>
              <a:t> </a:t>
            </a:r>
            <a:r>
              <a:rPr lang="pl-PL" baseline="0" dirty="0" err="1" smtClean="0"/>
              <a:t>discouraged</a:t>
            </a:r>
            <a:r>
              <a:rPr lang="pl-PL" baseline="0" dirty="0" smtClean="0"/>
              <a:t> (</a:t>
            </a:r>
            <a:r>
              <a:rPr lang="pl-PL" baseline="0" dirty="0" err="1" smtClean="0"/>
              <a:t>click</a:t>
            </a:r>
            <a:r>
              <a:rPr lang="pl-PL" baseline="0" dirty="0" smtClean="0"/>
              <a:t>) </a:t>
            </a:r>
            <a:r>
              <a:rPr lang="pl-PL" baseline="0" dirty="0" err="1" smtClean="0"/>
              <a:t>Elementary</a:t>
            </a:r>
            <a:r>
              <a:rPr lang="pl-PL" baseline="0" dirty="0" smtClean="0"/>
              <a:t> </a:t>
            </a:r>
            <a:r>
              <a:rPr lang="pl-PL" baseline="0" dirty="0" err="1" smtClean="0"/>
              <a:t>level</a:t>
            </a:r>
            <a:r>
              <a:rPr lang="pl-PL" baseline="0" dirty="0" smtClean="0"/>
              <a:t> </a:t>
            </a:r>
          </a:p>
          <a:p>
            <a:r>
              <a:rPr lang="pl-PL" baseline="0" dirty="0" err="1" smtClean="0"/>
              <a:t>or</a:t>
            </a:r>
            <a:r>
              <a:rPr lang="pl-PL" baseline="0" dirty="0" smtClean="0"/>
              <a:t> </a:t>
            </a:r>
            <a:r>
              <a:rPr lang="pl-PL" baseline="0" dirty="0" err="1" smtClean="0"/>
              <a:t>even</a:t>
            </a:r>
            <a:r>
              <a:rPr lang="pl-PL" baseline="0" dirty="0" smtClean="0"/>
              <a:t> .... (</a:t>
            </a:r>
            <a:r>
              <a:rPr lang="pl-PL" baseline="0" dirty="0" err="1" smtClean="0"/>
              <a:t>click</a:t>
            </a:r>
            <a:r>
              <a:rPr lang="pl-PL" baseline="0" dirty="0" smtClean="0"/>
              <a:t>) </a:t>
            </a:r>
            <a:r>
              <a:rPr lang="pl-PL" baseline="0" dirty="0" err="1" smtClean="0"/>
              <a:t>desperate</a:t>
            </a:r>
            <a:r>
              <a:rPr lang="pl-PL" baseline="0" dirty="0" smtClean="0"/>
              <a:t>.</a:t>
            </a:r>
            <a:endParaRPr lang="en-GB" dirty="0"/>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19</a:t>
            </a:fld>
            <a:endParaRPr lang="en-GB" altLang="en-US"/>
          </a:p>
        </p:txBody>
      </p:sp>
    </p:spTree>
    <p:extLst>
      <p:ext uri="{BB962C8B-B14F-4D97-AF65-F5344CB8AC3E}">
        <p14:creationId xmlns:p14="http://schemas.microsoft.com/office/powerpoint/2010/main" val="157157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altLang="en-US" dirty="0" smtClean="0"/>
              <a:t> PRIMING  </a:t>
            </a:r>
            <a:r>
              <a:rPr lang="pl-PL" altLang="en-US" dirty="0" err="1" smtClean="0"/>
              <a:t>lead</a:t>
            </a:r>
            <a:r>
              <a:rPr lang="pl-PL" altLang="en-US" dirty="0" smtClean="0"/>
              <a:t> in </a:t>
            </a:r>
            <a:r>
              <a:rPr lang="pl-PL" altLang="en-US" dirty="0" err="1" smtClean="0"/>
              <a:t>preparing</a:t>
            </a:r>
            <a:r>
              <a:rPr lang="pl-PL" altLang="en-US" dirty="0" smtClean="0"/>
              <a:t> </a:t>
            </a:r>
            <a:r>
              <a:rPr lang="pl-PL" altLang="en-US" dirty="0" err="1" smtClean="0"/>
              <a:t>etc</a:t>
            </a:r>
            <a:r>
              <a:rPr lang="pl-PL" altLang="en-US" baseline="0" dirty="0" smtClean="0"/>
              <a:t>  I </a:t>
            </a:r>
            <a:r>
              <a:rPr lang="pl-PL" altLang="en-US" baseline="0" dirty="0" err="1" smtClean="0"/>
              <a:t>call</a:t>
            </a:r>
            <a:r>
              <a:rPr lang="pl-PL" altLang="en-US" baseline="0" dirty="0" smtClean="0"/>
              <a:t> </a:t>
            </a:r>
            <a:r>
              <a:rPr lang="pl-PL" altLang="en-US" baseline="0" dirty="0" err="1" smtClean="0"/>
              <a:t>it</a:t>
            </a:r>
            <a:r>
              <a:rPr lang="pl-PL" altLang="en-US" baseline="0" dirty="0" smtClean="0"/>
              <a:t> </a:t>
            </a:r>
            <a:r>
              <a:rPr lang="pl-PL" altLang="en-US" baseline="0" dirty="0" err="1" smtClean="0"/>
              <a:t>spoon</a:t>
            </a:r>
            <a:r>
              <a:rPr lang="pl-PL" altLang="en-US" baseline="0" dirty="0" smtClean="0"/>
              <a:t> </a:t>
            </a:r>
            <a:r>
              <a:rPr lang="pl-PL" altLang="en-US" baseline="0" dirty="0" err="1" smtClean="0"/>
              <a:t>feeding</a:t>
            </a:r>
            <a:endParaRPr lang="pl-PL" altLang="en-US" dirty="0" smtClean="0"/>
          </a:p>
          <a:p>
            <a:endParaRPr lang="pl-PL" altLang="en-US" dirty="0" smtClean="0"/>
          </a:p>
          <a:p>
            <a:r>
              <a:rPr lang="pl-PL" altLang="en-US" dirty="0" smtClean="0"/>
              <a:t>In </a:t>
            </a:r>
            <a:r>
              <a:rPr lang="pl-PL" altLang="en-US" dirty="0" err="1" smtClean="0"/>
              <a:t>language</a:t>
            </a:r>
            <a:r>
              <a:rPr lang="pl-PL" altLang="en-US" dirty="0" smtClean="0"/>
              <a:t> </a:t>
            </a:r>
            <a:r>
              <a:rPr lang="pl-PL" altLang="en-US" dirty="0" err="1" smtClean="0"/>
              <a:t>teaching</a:t>
            </a:r>
            <a:r>
              <a:rPr lang="pl-PL" altLang="en-US" dirty="0" smtClean="0"/>
              <a:t> </a:t>
            </a:r>
            <a:r>
              <a:rPr lang="pl-PL" altLang="en-US" dirty="0" err="1" smtClean="0"/>
              <a:t>priming</a:t>
            </a:r>
            <a:r>
              <a:rPr lang="pl-PL" altLang="en-US" dirty="0" smtClean="0"/>
              <a:t> </a:t>
            </a:r>
            <a:r>
              <a:rPr lang="pl-PL" altLang="en-US" dirty="0" err="1" smtClean="0"/>
              <a:t>is</a:t>
            </a:r>
            <a:r>
              <a:rPr lang="pl-PL" altLang="en-US" dirty="0" smtClean="0"/>
              <a:t> a </a:t>
            </a:r>
            <a:r>
              <a:rPr lang="pl-PL" altLang="en-US" dirty="0" err="1" smtClean="0"/>
              <a:t>new</a:t>
            </a:r>
            <a:r>
              <a:rPr lang="pl-PL" altLang="en-US" dirty="0" smtClean="0"/>
              <a:t> </a:t>
            </a:r>
            <a:r>
              <a:rPr lang="pl-PL" altLang="en-US" dirty="0" err="1" smtClean="0"/>
              <a:t>word</a:t>
            </a:r>
            <a:r>
              <a:rPr lang="pl-PL" altLang="en-US" dirty="0" smtClean="0"/>
              <a:t> for </a:t>
            </a:r>
            <a:r>
              <a:rPr lang="pl-PL" altLang="en-US" dirty="0" err="1" smtClean="0"/>
              <a:t>something</a:t>
            </a:r>
            <a:r>
              <a:rPr lang="pl-PL" altLang="en-US" dirty="0" smtClean="0"/>
              <a:t> </a:t>
            </a:r>
            <a:r>
              <a:rPr lang="pl-PL" altLang="en-US" dirty="0" err="1" smtClean="0"/>
              <a:t>that</a:t>
            </a:r>
            <a:r>
              <a:rPr lang="pl-PL" altLang="en-US" dirty="0" smtClean="0"/>
              <a:t> as </a:t>
            </a:r>
            <a:r>
              <a:rPr lang="pl-PL" altLang="en-US" dirty="0" err="1" smtClean="0"/>
              <a:t>language</a:t>
            </a:r>
            <a:r>
              <a:rPr lang="pl-PL" altLang="en-US" baseline="0" dirty="0" smtClean="0"/>
              <a:t> </a:t>
            </a:r>
            <a:r>
              <a:rPr lang="pl-PL" altLang="en-US" baseline="0" dirty="0" err="1" smtClean="0"/>
              <a:t>teachers</a:t>
            </a:r>
            <a:r>
              <a:rPr lang="pl-PL" altLang="en-US" baseline="0" dirty="0" smtClean="0"/>
              <a:t> we </a:t>
            </a:r>
            <a:r>
              <a:rPr lang="pl-PL" altLang="en-US" baseline="0" dirty="0" err="1" smtClean="0"/>
              <a:t>have</a:t>
            </a:r>
            <a:r>
              <a:rPr lang="pl-PL" altLang="en-US" baseline="0" dirty="0" smtClean="0"/>
              <a:t> </a:t>
            </a:r>
            <a:r>
              <a:rPr lang="pl-PL" altLang="en-US" baseline="0" dirty="0" err="1" smtClean="0"/>
              <a:t>been</a:t>
            </a:r>
            <a:r>
              <a:rPr lang="pl-PL" altLang="en-US" baseline="0" dirty="0" smtClean="0"/>
              <a:t> </a:t>
            </a:r>
            <a:r>
              <a:rPr lang="pl-PL" altLang="en-US" baseline="0" dirty="0" err="1" smtClean="0"/>
              <a:t>doing</a:t>
            </a:r>
            <a:r>
              <a:rPr lang="pl-PL" altLang="en-US" baseline="0" dirty="0" smtClean="0"/>
              <a:t> </a:t>
            </a:r>
            <a:r>
              <a:rPr lang="pl-PL" altLang="en-US" baseline="0" dirty="0" err="1" smtClean="0"/>
              <a:t>since</a:t>
            </a:r>
            <a:r>
              <a:rPr lang="pl-PL" altLang="en-US" baseline="0" dirty="0" smtClean="0"/>
              <a:t> </a:t>
            </a:r>
            <a:r>
              <a:rPr lang="pl-PL" altLang="en-US" baseline="0" dirty="0" err="1" smtClean="0"/>
              <a:t>times</a:t>
            </a:r>
            <a:r>
              <a:rPr lang="pl-PL" altLang="en-US" baseline="0" dirty="0" smtClean="0"/>
              <a:t> </a:t>
            </a:r>
            <a:r>
              <a:rPr lang="pl-PL" altLang="en-US" baseline="0" dirty="0" err="1" smtClean="0"/>
              <a:t>immemorial</a:t>
            </a:r>
            <a:r>
              <a:rPr lang="pl-PL" altLang="en-US" baseline="0" dirty="0" smtClean="0"/>
              <a:t>: </a:t>
            </a:r>
            <a:r>
              <a:rPr lang="pl-PL" altLang="en-US" baseline="0" dirty="0" err="1" smtClean="0"/>
              <a:t>preparing</a:t>
            </a:r>
            <a:r>
              <a:rPr lang="pl-PL" altLang="en-US" baseline="0" dirty="0" smtClean="0"/>
              <a:t> </a:t>
            </a:r>
            <a:r>
              <a:rPr lang="pl-PL" altLang="en-US" baseline="0" dirty="0" err="1" smtClean="0"/>
              <a:t>students</a:t>
            </a:r>
            <a:r>
              <a:rPr lang="pl-PL" altLang="en-US" baseline="0" dirty="0" smtClean="0"/>
              <a:t> for </a:t>
            </a:r>
            <a:r>
              <a:rPr lang="pl-PL" altLang="en-US" baseline="0" dirty="0" err="1" smtClean="0"/>
              <a:t>receptive</a:t>
            </a:r>
            <a:r>
              <a:rPr lang="pl-PL" altLang="en-US" baseline="0" dirty="0" smtClean="0"/>
              <a:t> </a:t>
            </a:r>
            <a:r>
              <a:rPr lang="pl-PL" altLang="en-US" baseline="0" dirty="0" err="1" smtClean="0"/>
              <a:t>skills</a:t>
            </a:r>
            <a:r>
              <a:rPr lang="pl-PL" altLang="en-US" baseline="0" dirty="0" smtClean="0"/>
              <a:t> </a:t>
            </a:r>
            <a:r>
              <a:rPr lang="pl-PL" altLang="en-US" baseline="0" dirty="0" err="1" smtClean="0"/>
              <a:t>practice</a:t>
            </a:r>
            <a:r>
              <a:rPr lang="pl-PL" altLang="en-US" baseline="0" dirty="0" smtClean="0"/>
              <a:t> </a:t>
            </a:r>
            <a:r>
              <a:rPr lang="pl-PL" altLang="en-US" baseline="0" dirty="0" err="1" smtClean="0"/>
              <a:t>through</a:t>
            </a:r>
            <a:r>
              <a:rPr lang="pl-PL" altLang="en-US" baseline="0" dirty="0" smtClean="0"/>
              <a:t> </a:t>
            </a:r>
            <a:r>
              <a:rPr lang="pl-PL" altLang="en-US" baseline="0" dirty="0" err="1" smtClean="0"/>
              <a:t>pre-reading</a:t>
            </a:r>
            <a:r>
              <a:rPr lang="pl-PL" altLang="en-US" baseline="0" dirty="0" smtClean="0"/>
              <a:t> and </a:t>
            </a:r>
            <a:r>
              <a:rPr lang="pl-PL" altLang="en-US" baseline="0" dirty="0" err="1" smtClean="0"/>
              <a:t>pre-listening</a:t>
            </a:r>
            <a:r>
              <a:rPr lang="pl-PL" altLang="en-US" baseline="0" dirty="0" smtClean="0"/>
              <a:t> </a:t>
            </a:r>
            <a:r>
              <a:rPr lang="pl-PL" altLang="en-US" baseline="0" dirty="0" err="1" smtClean="0"/>
              <a:t>activities</a:t>
            </a:r>
            <a:r>
              <a:rPr lang="pl-PL" altLang="en-US" baseline="0" dirty="0" smtClean="0"/>
              <a:t>, as in </a:t>
            </a:r>
            <a:r>
              <a:rPr lang="pl-PL" altLang="en-US" baseline="0" dirty="0" err="1" smtClean="0"/>
              <a:t>this</a:t>
            </a:r>
            <a:r>
              <a:rPr lang="pl-PL" altLang="en-US" baseline="0" dirty="0" smtClean="0"/>
              <a:t> </a:t>
            </a:r>
            <a:r>
              <a:rPr lang="pl-PL" altLang="en-US" baseline="0" dirty="0" err="1" smtClean="0"/>
              <a:t>example</a:t>
            </a:r>
            <a:r>
              <a:rPr lang="pl-PL" altLang="en-US" baseline="0" dirty="0" smtClean="0"/>
              <a:t> from SO </a:t>
            </a:r>
            <a:r>
              <a:rPr lang="pl-PL" altLang="en-US" baseline="0" dirty="0" err="1" smtClean="0"/>
              <a:t>Elem</a:t>
            </a:r>
            <a:r>
              <a:rPr lang="pl-PL" altLang="en-US" baseline="0" dirty="0" smtClean="0"/>
              <a:t> 2nd ed.</a:t>
            </a:r>
            <a:endParaRPr lang="pl-PL" altLang="en-US" dirty="0" smtClean="0"/>
          </a:p>
          <a:p>
            <a:r>
              <a:rPr lang="pl-PL" altLang="en-US" dirty="0" smtClean="0"/>
              <a:t>(</a:t>
            </a:r>
            <a:r>
              <a:rPr lang="pl-PL" altLang="en-US" dirty="0" err="1" smtClean="0"/>
              <a:t>click</a:t>
            </a:r>
            <a:r>
              <a:rPr lang="pl-PL" altLang="en-US" dirty="0" smtClean="0"/>
              <a:t>) Do</a:t>
            </a:r>
            <a:r>
              <a:rPr lang="pl-PL" altLang="en-US" baseline="0" dirty="0" smtClean="0"/>
              <a:t> </a:t>
            </a:r>
            <a:r>
              <a:rPr lang="pl-PL" altLang="en-US" baseline="0" dirty="0" err="1" smtClean="0"/>
              <a:t>you</a:t>
            </a:r>
            <a:r>
              <a:rPr lang="pl-PL" altLang="en-US" baseline="0" dirty="0" smtClean="0"/>
              <a:t> </a:t>
            </a:r>
            <a:r>
              <a:rPr lang="pl-PL" altLang="en-US" baseline="0" dirty="0" err="1" smtClean="0"/>
              <a:t>recognise</a:t>
            </a:r>
            <a:r>
              <a:rPr lang="pl-PL" altLang="en-US" baseline="0" dirty="0" smtClean="0"/>
              <a:t> the </a:t>
            </a:r>
            <a:r>
              <a:rPr lang="pl-PL" altLang="en-US" baseline="0" dirty="0" err="1" smtClean="0"/>
              <a:t>city</a:t>
            </a:r>
            <a:r>
              <a:rPr lang="pl-PL" altLang="en-US" baseline="0" dirty="0" smtClean="0"/>
              <a:t>? – of </a:t>
            </a:r>
            <a:r>
              <a:rPr lang="pl-PL" altLang="en-US" baseline="0" dirty="0" err="1" smtClean="0"/>
              <a:t>course</a:t>
            </a:r>
            <a:r>
              <a:rPr lang="pl-PL" altLang="en-US" baseline="0" dirty="0" smtClean="0"/>
              <a:t> </a:t>
            </a:r>
            <a:r>
              <a:rPr lang="pl-PL" altLang="en-US" baseline="0" dirty="0" err="1" smtClean="0"/>
              <a:t>this</a:t>
            </a:r>
            <a:r>
              <a:rPr lang="pl-PL" altLang="en-US" baseline="0" dirty="0" smtClean="0"/>
              <a:t> </a:t>
            </a:r>
            <a:r>
              <a:rPr lang="pl-PL" altLang="en-US" baseline="0" dirty="0" err="1" smtClean="0"/>
              <a:t>is</a:t>
            </a:r>
            <a:r>
              <a:rPr lang="pl-PL" altLang="en-US" baseline="0" dirty="0" smtClean="0"/>
              <a:t> </a:t>
            </a:r>
            <a:r>
              <a:rPr lang="pl-PL" altLang="en-US" baseline="0" dirty="0" err="1" smtClean="0"/>
              <a:t>Golden</a:t>
            </a:r>
            <a:r>
              <a:rPr lang="pl-PL" altLang="en-US" baseline="0" dirty="0" smtClean="0"/>
              <a:t> </a:t>
            </a:r>
            <a:r>
              <a:rPr lang="pl-PL" altLang="en-US" baseline="0" dirty="0" err="1" smtClean="0"/>
              <a:t>Gate</a:t>
            </a:r>
            <a:r>
              <a:rPr lang="pl-PL" altLang="en-US" baseline="0" dirty="0" smtClean="0"/>
              <a:t> in San Francisco.</a:t>
            </a:r>
            <a:endParaRPr lang="pl-PL" altLang="en-US" dirty="0" smtClean="0"/>
          </a:p>
          <a:p>
            <a:r>
              <a:rPr lang="pl-PL" dirty="0" smtClean="0"/>
              <a:t>In the unit we </a:t>
            </a:r>
            <a:r>
              <a:rPr lang="pl-PL" dirty="0" err="1" smtClean="0"/>
              <a:t>have</a:t>
            </a:r>
            <a:r>
              <a:rPr lang="pl-PL" dirty="0" smtClean="0"/>
              <a:t> </a:t>
            </a:r>
            <a:r>
              <a:rPr lang="pl-PL" dirty="0" err="1" smtClean="0"/>
              <a:t>vocabulary</a:t>
            </a:r>
            <a:r>
              <a:rPr lang="pl-PL" dirty="0" smtClean="0"/>
              <a:t> </a:t>
            </a:r>
            <a:r>
              <a:rPr lang="pl-PL" dirty="0" err="1" smtClean="0"/>
              <a:t>work</a:t>
            </a:r>
            <a:r>
              <a:rPr lang="pl-PL" dirty="0" smtClean="0"/>
              <a:t> on (</a:t>
            </a:r>
            <a:r>
              <a:rPr lang="pl-PL" dirty="0" err="1" smtClean="0"/>
              <a:t>click</a:t>
            </a:r>
            <a:r>
              <a:rPr lang="pl-PL" dirty="0" smtClean="0"/>
              <a:t>) </a:t>
            </a:r>
            <a:r>
              <a:rPr lang="pl-PL" dirty="0" err="1" smtClean="0"/>
              <a:t>telling</a:t>
            </a:r>
            <a:r>
              <a:rPr lang="pl-PL" dirty="0" smtClean="0"/>
              <a:t> the </a:t>
            </a:r>
            <a:r>
              <a:rPr lang="pl-PL" dirty="0" err="1" smtClean="0"/>
              <a:t>time</a:t>
            </a:r>
            <a:r>
              <a:rPr lang="pl-PL" dirty="0" smtClean="0"/>
              <a:t>, (</a:t>
            </a:r>
            <a:r>
              <a:rPr lang="pl-PL" dirty="0" err="1" smtClean="0"/>
              <a:t>click</a:t>
            </a:r>
            <a:r>
              <a:rPr lang="pl-PL" dirty="0" smtClean="0"/>
              <a:t>) </a:t>
            </a:r>
            <a:r>
              <a:rPr lang="pl-PL" dirty="0" err="1" smtClean="0"/>
              <a:t>written</a:t>
            </a:r>
            <a:r>
              <a:rPr lang="pl-PL" dirty="0" smtClean="0"/>
              <a:t> </a:t>
            </a:r>
            <a:r>
              <a:rPr lang="pl-PL" dirty="0" err="1" smtClean="0"/>
              <a:t>information</a:t>
            </a:r>
            <a:r>
              <a:rPr lang="pl-PL" dirty="0" smtClean="0"/>
              <a:t> </a:t>
            </a:r>
            <a:r>
              <a:rPr lang="pl-PL" dirty="0" err="1" smtClean="0"/>
              <a:t>about</a:t>
            </a:r>
            <a:r>
              <a:rPr lang="pl-PL" dirty="0" smtClean="0"/>
              <a:t> SF</a:t>
            </a:r>
            <a:r>
              <a:rPr lang="pl-PL" baseline="0" dirty="0" smtClean="0"/>
              <a:t> </a:t>
            </a:r>
            <a:r>
              <a:rPr lang="pl-PL" baseline="0" dirty="0" err="1" smtClean="0"/>
              <a:t>tours</a:t>
            </a:r>
            <a:r>
              <a:rPr lang="pl-PL" baseline="0" dirty="0" smtClean="0"/>
              <a:t>, and </a:t>
            </a:r>
            <a:r>
              <a:rPr lang="pl-PL" baseline="0" dirty="0" err="1" smtClean="0"/>
              <a:t>all</a:t>
            </a:r>
            <a:r>
              <a:rPr lang="pl-PL" baseline="0" dirty="0" smtClean="0"/>
              <a:t> </a:t>
            </a:r>
            <a:r>
              <a:rPr lang="pl-PL" baseline="0" dirty="0" err="1" smtClean="0"/>
              <a:t>this</a:t>
            </a:r>
            <a:r>
              <a:rPr lang="pl-PL" baseline="0" dirty="0" smtClean="0"/>
              <a:t> </a:t>
            </a:r>
            <a:r>
              <a:rPr lang="pl-PL" baseline="0" dirty="0" err="1" smtClean="0"/>
              <a:t>prepares</a:t>
            </a:r>
            <a:r>
              <a:rPr lang="pl-PL" baseline="0" dirty="0" smtClean="0"/>
              <a:t> </a:t>
            </a:r>
            <a:r>
              <a:rPr lang="pl-PL" baseline="0" dirty="0" err="1" smtClean="0"/>
              <a:t>students</a:t>
            </a:r>
            <a:r>
              <a:rPr lang="pl-PL" baseline="0" dirty="0" smtClean="0"/>
              <a:t> to </a:t>
            </a:r>
            <a:r>
              <a:rPr lang="pl-PL" baseline="0" dirty="0" err="1" smtClean="0"/>
              <a:t>cope</a:t>
            </a:r>
            <a:r>
              <a:rPr lang="pl-PL" baseline="0" dirty="0" smtClean="0"/>
              <a:t> with a </a:t>
            </a:r>
            <a:r>
              <a:rPr lang="pl-PL" baseline="0" dirty="0" err="1" smtClean="0"/>
              <a:t>listening</a:t>
            </a:r>
            <a:r>
              <a:rPr lang="pl-PL" baseline="0" dirty="0" smtClean="0"/>
              <a:t> (</a:t>
            </a:r>
            <a:r>
              <a:rPr lang="pl-PL" baseline="0" dirty="0" err="1" smtClean="0"/>
              <a:t>click</a:t>
            </a:r>
            <a:r>
              <a:rPr lang="pl-PL" baseline="0" dirty="0" smtClean="0"/>
              <a:t>) </a:t>
            </a:r>
            <a:r>
              <a:rPr lang="pl-PL" baseline="0" dirty="0" err="1" smtClean="0"/>
              <a:t>which</a:t>
            </a:r>
            <a:r>
              <a:rPr lang="pl-PL" baseline="0" dirty="0" smtClean="0"/>
              <a:t> </a:t>
            </a:r>
            <a:r>
              <a:rPr lang="pl-PL" baseline="0" dirty="0" err="1" smtClean="0"/>
              <a:t>deals</a:t>
            </a:r>
            <a:r>
              <a:rPr lang="pl-PL" baseline="0" dirty="0" smtClean="0"/>
              <a:t> with </a:t>
            </a:r>
            <a:r>
              <a:rPr lang="pl-PL" baseline="0" dirty="0" err="1" smtClean="0"/>
              <a:t>booking</a:t>
            </a:r>
            <a:r>
              <a:rPr lang="pl-PL" baseline="0" dirty="0" smtClean="0"/>
              <a:t> a tour, and </a:t>
            </a:r>
            <a:r>
              <a:rPr lang="pl-PL" baseline="0" dirty="0" err="1" smtClean="0"/>
              <a:t>which</a:t>
            </a:r>
            <a:r>
              <a:rPr lang="pl-PL" baseline="0" dirty="0" smtClean="0"/>
              <a:t> </a:t>
            </a:r>
            <a:r>
              <a:rPr lang="pl-PL" baseline="0" dirty="0" err="1" smtClean="0"/>
              <a:t>then</a:t>
            </a:r>
            <a:r>
              <a:rPr lang="pl-PL" baseline="0" dirty="0" smtClean="0"/>
              <a:t> </a:t>
            </a:r>
            <a:r>
              <a:rPr lang="pl-PL" baseline="0" dirty="0" err="1" smtClean="0"/>
              <a:t>leads</a:t>
            </a:r>
            <a:r>
              <a:rPr lang="pl-PL" baseline="0" dirty="0" smtClean="0"/>
              <a:t> </a:t>
            </a:r>
            <a:r>
              <a:rPr lang="pl-PL" baseline="0" dirty="0" err="1" smtClean="0"/>
              <a:t>nicely</a:t>
            </a:r>
            <a:r>
              <a:rPr lang="pl-PL" baseline="0" dirty="0" smtClean="0"/>
              <a:t> </a:t>
            </a:r>
            <a:r>
              <a:rPr lang="pl-PL" baseline="0" dirty="0" err="1" smtClean="0"/>
              <a:t>into</a:t>
            </a:r>
            <a:r>
              <a:rPr lang="pl-PL" baseline="0" dirty="0" smtClean="0"/>
              <a:t> </a:t>
            </a:r>
            <a:r>
              <a:rPr lang="pl-PL" baseline="0" dirty="0" err="1" smtClean="0"/>
              <a:t>working</a:t>
            </a:r>
            <a:r>
              <a:rPr lang="pl-PL" baseline="0" dirty="0" smtClean="0"/>
              <a:t> on </a:t>
            </a:r>
            <a:r>
              <a:rPr lang="pl-PL" baseline="0" dirty="0" err="1" smtClean="0"/>
              <a:t>functional</a:t>
            </a:r>
            <a:r>
              <a:rPr lang="pl-PL" baseline="0" dirty="0" smtClean="0"/>
              <a:t> </a:t>
            </a:r>
            <a:r>
              <a:rPr lang="pl-PL" baseline="0" dirty="0" err="1" smtClean="0"/>
              <a:t>language</a:t>
            </a:r>
            <a:r>
              <a:rPr lang="pl-PL" baseline="0" dirty="0" smtClean="0"/>
              <a:t> – </a:t>
            </a:r>
            <a:r>
              <a:rPr lang="pl-PL" baseline="0" dirty="0" err="1" smtClean="0"/>
              <a:t>asking</a:t>
            </a:r>
            <a:r>
              <a:rPr lang="pl-PL" baseline="0" dirty="0" smtClean="0"/>
              <a:t> for </a:t>
            </a:r>
            <a:r>
              <a:rPr lang="pl-PL" baseline="0" dirty="0" err="1" smtClean="0"/>
              <a:t>information</a:t>
            </a:r>
            <a:r>
              <a:rPr lang="pl-PL" baseline="0" dirty="0" smtClean="0"/>
              <a:t>.</a:t>
            </a:r>
            <a:endParaRPr lang="en-GB" dirty="0"/>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20</a:t>
            </a:fld>
            <a:endParaRPr lang="en-GB" altLang="en-US"/>
          </a:p>
        </p:txBody>
      </p:sp>
    </p:spTree>
    <p:extLst>
      <p:ext uri="{BB962C8B-B14F-4D97-AF65-F5344CB8AC3E}">
        <p14:creationId xmlns:p14="http://schemas.microsoft.com/office/powerpoint/2010/main" val="419132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ymbol zastępczy obrazu slajdu 1"/>
          <p:cNvSpPr>
            <a:spLocks noGrp="1" noRot="1" noChangeAspect="1" noTextEdit="1"/>
          </p:cNvSpPr>
          <p:nvPr>
            <p:ph type="sldImg"/>
          </p:nvPr>
        </p:nvSpPr>
        <p:spPr>
          <a:ln/>
        </p:spPr>
      </p:sp>
      <p:sp>
        <p:nvSpPr>
          <p:cNvPr id="60419" name="Symbol zastępczy notatek 2"/>
          <p:cNvSpPr>
            <a:spLocks noGrp="1"/>
          </p:cNvSpPr>
          <p:nvPr>
            <p:ph type="body" idx="1"/>
          </p:nvPr>
        </p:nvSpPr>
        <p:spPr>
          <a:noFill/>
        </p:spPr>
        <p:txBody>
          <a:bodyPr/>
          <a:lstStyle/>
          <a:p>
            <a:r>
              <a:rPr lang="pl-PL" altLang="en-US" smtClean="0"/>
              <a:t>And here we have a few situations which involve (click)  misunderstandings and the students' task is (click) to decide what each situation is about.</a:t>
            </a:r>
            <a:r>
              <a:rPr lang="pl-PL" altLang="en-US" baseline="0" smtClean="0"/>
              <a:t> </a:t>
            </a:r>
            <a:endParaRPr lang="en-GB" altLang="en-US" smtClean="0"/>
          </a:p>
        </p:txBody>
      </p:sp>
      <p:sp>
        <p:nvSpPr>
          <p:cNvPr id="60420" name="Symbol zastępczy numeru slajdu 3"/>
          <p:cNvSpPr>
            <a:spLocks noGrp="1"/>
          </p:cNvSpPr>
          <p:nvPr>
            <p:ph type="sldNum" sz="quarter" idx="5"/>
          </p:nvPr>
        </p:nvSpPr>
        <p:spPr>
          <a:noFill/>
        </p:spPr>
        <p:txBody>
          <a:bodyPr/>
          <a:lstStyle>
            <a:lvl1pPr defTabSz="947738" eaLnBrk="0" hangingPunct="0">
              <a:defRPr sz="1400">
                <a:solidFill>
                  <a:schemeClr val="tx1"/>
                </a:solidFill>
                <a:latin typeface="Verdana" pitchFamily="34" charset="0"/>
                <a:cs typeface="Arial" charset="0"/>
              </a:defRPr>
            </a:lvl1pPr>
            <a:lvl2pPr marL="742950" indent="-285750" defTabSz="947738" eaLnBrk="0" hangingPunct="0">
              <a:defRPr sz="1400">
                <a:solidFill>
                  <a:schemeClr val="tx1"/>
                </a:solidFill>
                <a:latin typeface="Verdana" pitchFamily="34" charset="0"/>
                <a:cs typeface="Arial" charset="0"/>
              </a:defRPr>
            </a:lvl2pPr>
            <a:lvl3pPr marL="1143000" indent="-228600" defTabSz="947738" eaLnBrk="0" hangingPunct="0">
              <a:defRPr sz="1400">
                <a:solidFill>
                  <a:schemeClr val="tx1"/>
                </a:solidFill>
                <a:latin typeface="Verdana" pitchFamily="34" charset="0"/>
                <a:cs typeface="Arial" charset="0"/>
              </a:defRPr>
            </a:lvl3pPr>
            <a:lvl4pPr marL="1600200" indent="-228600" defTabSz="947738" eaLnBrk="0" hangingPunct="0">
              <a:defRPr sz="1400">
                <a:solidFill>
                  <a:schemeClr val="tx1"/>
                </a:solidFill>
                <a:latin typeface="Verdana" pitchFamily="34" charset="0"/>
                <a:cs typeface="Arial" charset="0"/>
              </a:defRPr>
            </a:lvl4pPr>
            <a:lvl5pPr marL="2057400" indent="-228600" defTabSz="947738" eaLnBrk="0" hangingPunct="0">
              <a:defRPr sz="1400">
                <a:solidFill>
                  <a:schemeClr val="tx1"/>
                </a:solidFill>
                <a:latin typeface="Verdana" pitchFamily="34" charset="0"/>
                <a:cs typeface="Arial" charset="0"/>
              </a:defRPr>
            </a:lvl5pPr>
            <a:lvl6pPr marL="2514600" indent="-228600" defTabSz="947738" eaLnBrk="0" fontAlgn="base" hangingPunct="0">
              <a:spcBef>
                <a:spcPct val="50000"/>
              </a:spcBef>
              <a:spcAft>
                <a:spcPct val="0"/>
              </a:spcAft>
              <a:defRPr sz="1400">
                <a:solidFill>
                  <a:schemeClr val="tx1"/>
                </a:solidFill>
                <a:latin typeface="Verdana" pitchFamily="34" charset="0"/>
                <a:cs typeface="Arial" charset="0"/>
              </a:defRPr>
            </a:lvl6pPr>
            <a:lvl7pPr marL="2971800" indent="-228600" defTabSz="947738" eaLnBrk="0" fontAlgn="base" hangingPunct="0">
              <a:spcBef>
                <a:spcPct val="50000"/>
              </a:spcBef>
              <a:spcAft>
                <a:spcPct val="0"/>
              </a:spcAft>
              <a:defRPr sz="1400">
                <a:solidFill>
                  <a:schemeClr val="tx1"/>
                </a:solidFill>
                <a:latin typeface="Verdana" pitchFamily="34" charset="0"/>
                <a:cs typeface="Arial" charset="0"/>
              </a:defRPr>
            </a:lvl7pPr>
            <a:lvl8pPr marL="3429000" indent="-228600" defTabSz="947738" eaLnBrk="0" fontAlgn="base" hangingPunct="0">
              <a:spcBef>
                <a:spcPct val="50000"/>
              </a:spcBef>
              <a:spcAft>
                <a:spcPct val="0"/>
              </a:spcAft>
              <a:defRPr sz="1400">
                <a:solidFill>
                  <a:schemeClr val="tx1"/>
                </a:solidFill>
                <a:latin typeface="Verdana" pitchFamily="34" charset="0"/>
                <a:cs typeface="Arial" charset="0"/>
              </a:defRPr>
            </a:lvl8pPr>
            <a:lvl9pPr marL="3886200" indent="-228600" defTabSz="947738"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fld id="{04E488A3-0148-43C2-9576-6474003D0ACA}" type="slidenum">
              <a:rPr lang="en-GB" altLang="en-US" sz="1200" smtClean="0">
                <a:latin typeface="Arial" charset="0"/>
              </a:rPr>
              <a:pPr eaLnBrk="1" hangingPunct="1"/>
              <a:t>21</a:t>
            </a:fld>
            <a:endParaRPr lang="en-GB" altLang="en-US" sz="120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They then listen to check what the situations were.</a:t>
            </a:r>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22</a:t>
            </a:fld>
            <a:endParaRPr lang="en-GB" altLang="en-US"/>
          </a:p>
        </p:txBody>
      </p:sp>
    </p:spTree>
    <p:extLst>
      <p:ext uri="{BB962C8B-B14F-4D97-AF65-F5344CB8AC3E}">
        <p14:creationId xmlns:p14="http://schemas.microsoft.com/office/powerpoint/2010/main" val="4052287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obrazu slajdu 1"/>
          <p:cNvSpPr>
            <a:spLocks noGrp="1" noRot="1" noChangeAspect="1" noTextEdit="1"/>
          </p:cNvSpPr>
          <p:nvPr>
            <p:ph type="sldImg"/>
          </p:nvPr>
        </p:nvSpPr>
        <p:spPr>
          <a:ln/>
        </p:spPr>
      </p:sp>
      <p:sp>
        <p:nvSpPr>
          <p:cNvPr id="61443" name="Symbol zastępczy notatek 2"/>
          <p:cNvSpPr>
            <a:spLocks noGrp="1"/>
          </p:cNvSpPr>
          <p:nvPr>
            <p:ph type="body" idx="1"/>
          </p:nvPr>
        </p:nvSpPr>
        <p:spPr>
          <a:noFill/>
        </p:spPr>
        <p:txBody>
          <a:bodyPr/>
          <a:lstStyle/>
          <a:p>
            <a:r>
              <a:rPr lang="pl-PL" altLang="en-US" smtClean="0"/>
              <a:t>But before they do, there is language work going on: here, they need to join beginnings</a:t>
            </a:r>
            <a:r>
              <a:rPr lang="pl-PL" altLang="en-US" baseline="0" smtClean="0"/>
              <a:t> and endings of sentences and decide which ones deal with making arrangements. So, this is a clear element of priming – preparing students for the listening exercise which they will do in a moment.</a:t>
            </a:r>
            <a:endParaRPr lang="en-GB" altLang="en-US" smtClean="0"/>
          </a:p>
        </p:txBody>
      </p:sp>
      <p:sp>
        <p:nvSpPr>
          <p:cNvPr id="61444" name="Symbol zastępczy numeru slajdu 3"/>
          <p:cNvSpPr>
            <a:spLocks noGrp="1"/>
          </p:cNvSpPr>
          <p:nvPr>
            <p:ph type="sldNum" sz="quarter" idx="5"/>
          </p:nvPr>
        </p:nvSpPr>
        <p:spPr>
          <a:noFill/>
        </p:spPr>
        <p:txBody>
          <a:bodyPr/>
          <a:lstStyle>
            <a:lvl1pPr defTabSz="947738" eaLnBrk="0" hangingPunct="0">
              <a:defRPr sz="1400">
                <a:solidFill>
                  <a:schemeClr val="tx1"/>
                </a:solidFill>
                <a:latin typeface="Verdana" pitchFamily="34" charset="0"/>
                <a:cs typeface="Arial" charset="0"/>
              </a:defRPr>
            </a:lvl1pPr>
            <a:lvl2pPr marL="742950" indent="-285750" defTabSz="947738" eaLnBrk="0" hangingPunct="0">
              <a:defRPr sz="1400">
                <a:solidFill>
                  <a:schemeClr val="tx1"/>
                </a:solidFill>
                <a:latin typeface="Verdana" pitchFamily="34" charset="0"/>
                <a:cs typeface="Arial" charset="0"/>
              </a:defRPr>
            </a:lvl2pPr>
            <a:lvl3pPr marL="1143000" indent="-228600" defTabSz="947738" eaLnBrk="0" hangingPunct="0">
              <a:defRPr sz="1400">
                <a:solidFill>
                  <a:schemeClr val="tx1"/>
                </a:solidFill>
                <a:latin typeface="Verdana" pitchFamily="34" charset="0"/>
                <a:cs typeface="Arial" charset="0"/>
              </a:defRPr>
            </a:lvl3pPr>
            <a:lvl4pPr marL="1600200" indent="-228600" defTabSz="947738" eaLnBrk="0" hangingPunct="0">
              <a:defRPr sz="1400">
                <a:solidFill>
                  <a:schemeClr val="tx1"/>
                </a:solidFill>
                <a:latin typeface="Verdana" pitchFamily="34" charset="0"/>
                <a:cs typeface="Arial" charset="0"/>
              </a:defRPr>
            </a:lvl4pPr>
            <a:lvl5pPr marL="2057400" indent="-228600" defTabSz="947738" eaLnBrk="0" hangingPunct="0">
              <a:defRPr sz="1400">
                <a:solidFill>
                  <a:schemeClr val="tx1"/>
                </a:solidFill>
                <a:latin typeface="Verdana" pitchFamily="34" charset="0"/>
                <a:cs typeface="Arial" charset="0"/>
              </a:defRPr>
            </a:lvl5pPr>
            <a:lvl6pPr marL="2514600" indent="-228600" defTabSz="947738" eaLnBrk="0" fontAlgn="base" hangingPunct="0">
              <a:spcBef>
                <a:spcPct val="50000"/>
              </a:spcBef>
              <a:spcAft>
                <a:spcPct val="0"/>
              </a:spcAft>
              <a:defRPr sz="1400">
                <a:solidFill>
                  <a:schemeClr val="tx1"/>
                </a:solidFill>
                <a:latin typeface="Verdana" pitchFamily="34" charset="0"/>
                <a:cs typeface="Arial" charset="0"/>
              </a:defRPr>
            </a:lvl6pPr>
            <a:lvl7pPr marL="2971800" indent="-228600" defTabSz="947738" eaLnBrk="0" fontAlgn="base" hangingPunct="0">
              <a:spcBef>
                <a:spcPct val="50000"/>
              </a:spcBef>
              <a:spcAft>
                <a:spcPct val="0"/>
              </a:spcAft>
              <a:defRPr sz="1400">
                <a:solidFill>
                  <a:schemeClr val="tx1"/>
                </a:solidFill>
                <a:latin typeface="Verdana" pitchFamily="34" charset="0"/>
                <a:cs typeface="Arial" charset="0"/>
              </a:defRPr>
            </a:lvl7pPr>
            <a:lvl8pPr marL="3429000" indent="-228600" defTabSz="947738" eaLnBrk="0" fontAlgn="base" hangingPunct="0">
              <a:spcBef>
                <a:spcPct val="50000"/>
              </a:spcBef>
              <a:spcAft>
                <a:spcPct val="0"/>
              </a:spcAft>
              <a:defRPr sz="1400">
                <a:solidFill>
                  <a:schemeClr val="tx1"/>
                </a:solidFill>
                <a:latin typeface="Verdana" pitchFamily="34" charset="0"/>
                <a:cs typeface="Arial" charset="0"/>
              </a:defRPr>
            </a:lvl8pPr>
            <a:lvl9pPr marL="3886200" indent="-228600" defTabSz="947738"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fld id="{74766253-BB54-4990-95F1-11273DF3E124}" type="slidenum">
              <a:rPr lang="en-GB" altLang="en-US" sz="1200" smtClean="0">
                <a:latin typeface="Arial" charset="0"/>
              </a:rPr>
              <a:pPr eaLnBrk="1" hangingPunct="1"/>
              <a:t>23</a:t>
            </a:fld>
            <a:endParaRPr lang="en-GB" altLang="en-US" sz="120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ymbol zastępczy obrazu slajdu 1"/>
          <p:cNvSpPr>
            <a:spLocks noGrp="1" noRot="1" noChangeAspect="1" noTextEdit="1"/>
          </p:cNvSpPr>
          <p:nvPr>
            <p:ph type="sldImg"/>
          </p:nvPr>
        </p:nvSpPr>
        <p:spPr>
          <a:ln/>
        </p:spPr>
      </p:sp>
      <p:sp>
        <p:nvSpPr>
          <p:cNvPr id="62467" name="Symbol zastępczy notatek 2"/>
          <p:cNvSpPr>
            <a:spLocks noGrp="1"/>
          </p:cNvSpPr>
          <p:nvPr>
            <p:ph type="body" idx="1"/>
          </p:nvPr>
        </p:nvSpPr>
        <p:spPr>
          <a:noFill/>
        </p:spPr>
        <p:txBody>
          <a:bodyPr/>
          <a:lstStyle/>
          <a:p>
            <a:r>
              <a:rPr lang="pl-PL" altLang="en-US" b="1" dirty="0" smtClean="0"/>
              <a:t>NOTICING</a:t>
            </a:r>
          </a:p>
          <a:p>
            <a:endParaRPr lang="pl-PL" altLang="en-US" dirty="0" smtClean="0"/>
          </a:p>
          <a:p>
            <a:r>
              <a:rPr lang="pl-PL" altLang="en-US" dirty="0" smtClean="0"/>
              <a:t>The </a:t>
            </a:r>
            <a:r>
              <a:rPr lang="pl-PL" altLang="en-US" dirty="0" err="1" smtClean="0"/>
              <a:t>next</a:t>
            </a:r>
            <a:r>
              <a:rPr lang="pl-PL" altLang="en-US" baseline="0" dirty="0" smtClean="0"/>
              <a:t> step, </a:t>
            </a:r>
            <a:r>
              <a:rPr lang="pl-PL" altLang="en-US" baseline="0" dirty="0" err="1" smtClean="0"/>
              <a:t>which</a:t>
            </a:r>
            <a:r>
              <a:rPr lang="pl-PL" altLang="en-US" baseline="0" dirty="0" smtClean="0"/>
              <a:t> </a:t>
            </a:r>
            <a:r>
              <a:rPr lang="pl-PL" altLang="en-US" baseline="0" dirty="0" err="1" smtClean="0"/>
              <a:t>is</a:t>
            </a:r>
            <a:r>
              <a:rPr lang="pl-PL" altLang="en-US" baseline="0" dirty="0" smtClean="0"/>
              <a:t> REALLY </a:t>
            </a:r>
            <a:r>
              <a:rPr lang="pl-PL" altLang="en-US" baseline="0" dirty="0" err="1" smtClean="0"/>
              <a:t>important</a:t>
            </a:r>
            <a:r>
              <a:rPr lang="pl-PL" altLang="en-US" dirty="0" smtClean="0"/>
              <a:t> in the development of </a:t>
            </a:r>
            <a:r>
              <a:rPr lang="pl-PL" altLang="en-US" dirty="0" err="1" smtClean="0"/>
              <a:t>speaking</a:t>
            </a:r>
            <a:r>
              <a:rPr lang="pl-PL" altLang="en-US" dirty="0" smtClean="0"/>
              <a:t>, </a:t>
            </a:r>
            <a:r>
              <a:rPr lang="pl-PL" altLang="en-US" dirty="0" err="1" smtClean="0"/>
              <a:t>is</a:t>
            </a:r>
            <a:r>
              <a:rPr lang="pl-PL" altLang="en-US" dirty="0" smtClean="0"/>
              <a:t> </a:t>
            </a:r>
            <a:r>
              <a:rPr lang="pl-PL" altLang="en-US" dirty="0" err="1" smtClean="0"/>
              <a:t>noticing</a:t>
            </a:r>
            <a:r>
              <a:rPr lang="pl-PL" altLang="en-US" baseline="0" dirty="0" smtClean="0"/>
              <a:t> – </a:t>
            </a:r>
            <a:r>
              <a:rPr lang="pl-PL" altLang="en-US" baseline="0" dirty="0" err="1" smtClean="0"/>
              <a:t>getting</a:t>
            </a:r>
            <a:r>
              <a:rPr lang="pl-PL" altLang="en-US" baseline="0" dirty="0" smtClean="0"/>
              <a:t> </a:t>
            </a:r>
            <a:r>
              <a:rPr lang="pl-PL" altLang="en-US" baseline="0" dirty="0" err="1" smtClean="0"/>
              <a:t>students</a:t>
            </a:r>
            <a:r>
              <a:rPr lang="pl-PL" altLang="en-US" baseline="0" dirty="0" smtClean="0"/>
              <a:t> to </a:t>
            </a:r>
            <a:r>
              <a:rPr lang="pl-PL" altLang="en-US" baseline="0" dirty="0" err="1" smtClean="0"/>
              <a:t>focus</a:t>
            </a:r>
            <a:r>
              <a:rPr lang="pl-PL" altLang="en-US" baseline="0" dirty="0" smtClean="0"/>
              <a:t> on </a:t>
            </a:r>
            <a:r>
              <a:rPr lang="pl-PL" altLang="en-US" baseline="0" dirty="0" err="1" smtClean="0"/>
              <a:t>specific</a:t>
            </a:r>
            <a:r>
              <a:rPr lang="pl-PL" altLang="en-US" baseline="0" dirty="0" smtClean="0"/>
              <a:t> </a:t>
            </a:r>
            <a:r>
              <a:rPr lang="pl-PL" altLang="en-US" baseline="0" dirty="0" err="1" smtClean="0"/>
              <a:t>language</a:t>
            </a:r>
            <a:r>
              <a:rPr lang="pl-PL" altLang="en-US" baseline="0" dirty="0" smtClean="0"/>
              <a:t>. </a:t>
            </a:r>
            <a:r>
              <a:rPr lang="pl-PL" altLang="en-US" baseline="0" dirty="0" err="1" smtClean="0"/>
              <a:t>Why</a:t>
            </a:r>
            <a:r>
              <a:rPr lang="pl-PL" altLang="en-US" baseline="0" dirty="0" smtClean="0"/>
              <a:t> </a:t>
            </a:r>
            <a:r>
              <a:rPr lang="pl-PL" altLang="en-US" baseline="0" dirty="0" err="1" smtClean="0"/>
              <a:t>is</a:t>
            </a:r>
            <a:r>
              <a:rPr lang="pl-PL" altLang="en-US" baseline="0" dirty="0" smtClean="0"/>
              <a:t> </a:t>
            </a:r>
            <a:r>
              <a:rPr lang="pl-PL" altLang="en-US" baseline="0" dirty="0" err="1" smtClean="0"/>
              <a:t>it</a:t>
            </a:r>
            <a:r>
              <a:rPr lang="pl-PL" altLang="en-US" baseline="0" dirty="0" smtClean="0"/>
              <a:t> </a:t>
            </a:r>
            <a:r>
              <a:rPr lang="pl-PL" altLang="en-US" baseline="0" dirty="0" err="1" smtClean="0"/>
              <a:t>important</a:t>
            </a:r>
            <a:r>
              <a:rPr lang="pl-PL" altLang="en-US" baseline="0" dirty="0" smtClean="0"/>
              <a:t>? </a:t>
            </a:r>
            <a:r>
              <a:rPr lang="pl-PL" altLang="en-US" baseline="0" dirty="0" err="1" smtClean="0"/>
              <a:t>I</a:t>
            </a:r>
            <a:r>
              <a:rPr lang="pl-PL" altLang="en-US" dirty="0" err="1" smtClean="0"/>
              <a:t>f</a:t>
            </a:r>
            <a:r>
              <a:rPr lang="pl-PL" altLang="en-US" baseline="0" dirty="0" smtClean="0"/>
              <a:t> we want to </a:t>
            </a:r>
            <a:r>
              <a:rPr lang="pl-PL" altLang="en-US" baseline="0" dirty="0" err="1" smtClean="0"/>
              <a:t>follow</a:t>
            </a:r>
            <a:r>
              <a:rPr lang="pl-PL" altLang="en-US" baseline="0" dirty="0" smtClean="0"/>
              <a:t> Stephen </a:t>
            </a:r>
            <a:r>
              <a:rPr lang="pl-PL" altLang="en-US" baseline="0" dirty="0" err="1" smtClean="0"/>
              <a:t>Krashen</a:t>
            </a:r>
            <a:r>
              <a:rPr lang="pl-PL" altLang="en-US" baseline="0" dirty="0" smtClean="0"/>
              <a:t> to the </a:t>
            </a:r>
            <a:r>
              <a:rPr lang="pl-PL" altLang="en-US" baseline="0" dirty="0" err="1" smtClean="0"/>
              <a:t>dot</a:t>
            </a:r>
            <a:r>
              <a:rPr lang="pl-PL" altLang="en-US" baseline="0" dirty="0" smtClean="0"/>
              <a:t>, we </a:t>
            </a:r>
            <a:r>
              <a:rPr lang="pl-PL" altLang="en-US" baseline="0" dirty="0" err="1" smtClean="0"/>
              <a:t>could</a:t>
            </a:r>
            <a:r>
              <a:rPr lang="pl-PL" altLang="en-US" baseline="0" dirty="0" smtClean="0"/>
              <a:t> end </a:t>
            </a:r>
            <a:r>
              <a:rPr lang="pl-PL" altLang="en-US" baseline="0" dirty="0" err="1" smtClean="0"/>
              <a:t>up</a:t>
            </a:r>
            <a:r>
              <a:rPr lang="pl-PL" altLang="en-US" baseline="0" dirty="0" smtClean="0"/>
              <a:t> </a:t>
            </a:r>
            <a:r>
              <a:rPr lang="pl-PL" altLang="en-US" baseline="0" dirty="0" err="1" smtClean="0"/>
              <a:t>exposing</a:t>
            </a:r>
            <a:r>
              <a:rPr lang="pl-PL" altLang="en-US" baseline="0" dirty="0" smtClean="0"/>
              <a:t> </a:t>
            </a:r>
            <a:r>
              <a:rPr lang="pl-PL" altLang="en-US" baseline="0" dirty="0" err="1" smtClean="0"/>
              <a:t>ourselves</a:t>
            </a:r>
            <a:r>
              <a:rPr lang="pl-PL" altLang="en-US" baseline="0" dirty="0" smtClean="0"/>
              <a:t> to </a:t>
            </a:r>
            <a:r>
              <a:rPr lang="pl-PL" altLang="en-US" baseline="0" dirty="0" err="1" smtClean="0"/>
              <a:t>years</a:t>
            </a:r>
            <a:r>
              <a:rPr lang="pl-PL" altLang="en-US" baseline="0" dirty="0" smtClean="0"/>
              <a:t> of </a:t>
            </a:r>
            <a:r>
              <a:rPr lang="pl-PL" altLang="en-US" baseline="0" dirty="0" err="1" smtClean="0"/>
              <a:t>comprehensible</a:t>
            </a:r>
            <a:r>
              <a:rPr lang="pl-PL" altLang="en-US" baseline="0" dirty="0" smtClean="0"/>
              <a:t> </a:t>
            </a:r>
            <a:r>
              <a:rPr lang="pl-PL" altLang="en-US" baseline="0" dirty="0" err="1" smtClean="0"/>
              <a:t>input</a:t>
            </a:r>
            <a:r>
              <a:rPr lang="pl-PL" altLang="en-US" baseline="0" dirty="0" smtClean="0"/>
              <a:t>. We </a:t>
            </a:r>
            <a:r>
              <a:rPr lang="pl-PL" altLang="en-US" baseline="0" dirty="0" err="1" smtClean="0"/>
              <a:t>don't</a:t>
            </a:r>
            <a:r>
              <a:rPr lang="pl-PL" altLang="en-US" baseline="0" dirty="0" smtClean="0"/>
              <a:t> </a:t>
            </a:r>
            <a:r>
              <a:rPr lang="pl-PL" altLang="en-US" baseline="0" dirty="0" err="1" smtClean="0"/>
              <a:t>have</a:t>
            </a:r>
            <a:r>
              <a:rPr lang="pl-PL" altLang="en-US" baseline="0" dirty="0" smtClean="0"/>
              <a:t> </a:t>
            </a:r>
            <a:r>
              <a:rPr lang="pl-PL" altLang="en-US" baseline="0" dirty="0" err="1" smtClean="0"/>
              <a:t>that</a:t>
            </a:r>
            <a:r>
              <a:rPr lang="pl-PL" altLang="en-US" baseline="0" dirty="0" smtClean="0"/>
              <a:t> much </a:t>
            </a:r>
            <a:r>
              <a:rPr lang="pl-PL" altLang="en-US" baseline="0" dirty="0" err="1" smtClean="0"/>
              <a:t>time</a:t>
            </a:r>
            <a:r>
              <a:rPr lang="pl-PL" altLang="en-US" baseline="0" dirty="0" smtClean="0"/>
              <a:t> with </a:t>
            </a:r>
            <a:r>
              <a:rPr lang="pl-PL" altLang="en-US" baseline="0" dirty="0" err="1" smtClean="0"/>
              <a:t>our</a:t>
            </a:r>
            <a:r>
              <a:rPr lang="pl-PL" altLang="en-US" baseline="0" dirty="0" smtClean="0"/>
              <a:t> </a:t>
            </a:r>
            <a:r>
              <a:rPr lang="pl-PL" altLang="en-US" baseline="0" dirty="0" err="1" smtClean="0"/>
              <a:t>students</a:t>
            </a:r>
            <a:r>
              <a:rPr lang="pl-PL" altLang="en-US" baseline="0" dirty="0" smtClean="0"/>
              <a:t>, </a:t>
            </a:r>
            <a:r>
              <a:rPr lang="pl-PL" altLang="en-US" baseline="0" dirty="0" err="1" smtClean="0"/>
              <a:t>so</a:t>
            </a:r>
            <a:r>
              <a:rPr lang="pl-PL" altLang="en-US" baseline="0" dirty="0" smtClean="0"/>
              <a:t> we </a:t>
            </a:r>
            <a:r>
              <a:rPr lang="pl-PL" altLang="en-US" baseline="0" dirty="0" err="1" smtClean="0"/>
              <a:t>need</a:t>
            </a:r>
            <a:r>
              <a:rPr lang="pl-PL" altLang="en-US" baseline="0" dirty="0" smtClean="0"/>
              <a:t> to </a:t>
            </a:r>
            <a:r>
              <a:rPr lang="pl-PL" altLang="en-US" baseline="0" dirty="0" err="1" smtClean="0"/>
              <a:t>make</a:t>
            </a:r>
            <a:r>
              <a:rPr lang="pl-PL" altLang="en-US" baseline="0" dirty="0" smtClean="0"/>
              <a:t> </a:t>
            </a:r>
            <a:r>
              <a:rPr lang="pl-PL" altLang="en-US" baseline="0" dirty="0" err="1" smtClean="0"/>
              <a:t>certain</a:t>
            </a:r>
            <a:r>
              <a:rPr lang="pl-PL" altLang="en-US" baseline="0" dirty="0" smtClean="0"/>
              <a:t> </a:t>
            </a:r>
            <a:r>
              <a:rPr lang="pl-PL" altLang="en-US" baseline="0" dirty="0" err="1" smtClean="0"/>
              <a:t>shortcuts</a:t>
            </a:r>
            <a:r>
              <a:rPr lang="pl-PL" altLang="en-US" baseline="0" dirty="0" smtClean="0"/>
              <a:t> – we </a:t>
            </a:r>
            <a:r>
              <a:rPr lang="pl-PL" altLang="en-US" baseline="0" dirty="0" err="1" smtClean="0"/>
              <a:t>need</a:t>
            </a:r>
            <a:r>
              <a:rPr lang="pl-PL" altLang="en-US" baseline="0" dirty="0" smtClean="0"/>
              <a:t> to </a:t>
            </a:r>
            <a:r>
              <a:rPr lang="pl-PL" altLang="en-US" baseline="0" dirty="0" err="1" smtClean="0"/>
              <a:t>make</a:t>
            </a:r>
            <a:r>
              <a:rPr lang="pl-PL" altLang="en-US" baseline="0" dirty="0" smtClean="0"/>
              <a:t> </a:t>
            </a:r>
            <a:r>
              <a:rPr lang="pl-PL" altLang="en-US" baseline="0" dirty="0" err="1" smtClean="0"/>
              <a:t>them</a:t>
            </a:r>
            <a:r>
              <a:rPr lang="pl-PL" altLang="en-US" baseline="0" dirty="0" smtClean="0"/>
              <a:t> </a:t>
            </a:r>
            <a:r>
              <a:rPr lang="pl-PL" altLang="en-US" baseline="0" dirty="0" err="1" smtClean="0"/>
              <a:t>notice</a:t>
            </a:r>
            <a:r>
              <a:rPr lang="pl-PL" altLang="en-US" baseline="0" dirty="0" smtClean="0"/>
              <a:t> </a:t>
            </a:r>
            <a:r>
              <a:rPr lang="pl-PL" altLang="en-US" baseline="0" dirty="0" err="1" smtClean="0"/>
              <a:t>language</a:t>
            </a:r>
            <a:r>
              <a:rPr lang="pl-PL" altLang="en-US" baseline="0" dirty="0" smtClean="0"/>
              <a:t> </a:t>
            </a:r>
            <a:r>
              <a:rPr lang="pl-PL" altLang="en-US" baseline="0" dirty="0" err="1" smtClean="0"/>
              <a:t>so</a:t>
            </a:r>
            <a:r>
              <a:rPr lang="pl-PL" altLang="en-US" baseline="0" dirty="0" smtClean="0"/>
              <a:t> </a:t>
            </a:r>
            <a:r>
              <a:rPr lang="pl-PL" altLang="en-US" baseline="0" dirty="0" err="1" smtClean="0"/>
              <a:t>that</a:t>
            </a:r>
            <a:r>
              <a:rPr lang="pl-PL" altLang="en-US" baseline="0" dirty="0" smtClean="0"/>
              <a:t> </a:t>
            </a:r>
            <a:r>
              <a:rPr lang="pl-PL" altLang="en-US" baseline="0" dirty="0" err="1" smtClean="0"/>
              <a:t>they</a:t>
            </a:r>
            <a:r>
              <a:rPr lang="pl-PL" altLang="en-US" baseline="0" dirty="0" smtClean="0"/>
              <a:t> </a:t>
            </a:r>
            <a:r>
              <a:rPr lang="pl-PL" altLang="en-US" baseline="0" dirty="0" err="1" smtClean="0"/>
              <a:t>can</a:t>
            </a:r>
            <a:r>
              <a:rPr lang="pl-PL" altLang="en-US" baseline="0" dirty="0" smtClean="0"/>
              <a:t> </a:t>
            </a:r>
            <a:r>
              <a:rPr lang="pl-PL" altLang="en-US" baseline="0" dirty="0" err="1" smtClean="0"/>
              <a:t>then</a:t>
            </a:r>
            <a:r>
              <a:rPr lang="pl-PL" altLang="en-US" baseline="0" dirty="0" smtClean="0"/>
              <a:t> </a:t>
            </a:r>
            <a:r>
              <a:rPr lang="pl-PL" altLang="en-US" baseline="0" dirty="0" err="1" smtClean="0"/>
              <a:t>learn</a:t>
            </a:r>
            <a:r>
              <a:rPr lang="pl-PL" altLang="en-US" baseline="0" dirty="0" smtClean="0"/>
              <a:t> to </a:t>
            </a:r>
            <a:r>
              <a:rPr lang="pl-PL" altLang="en-US" baseline="0" dirty="0" err="1" smtClean="0"/>
              <a:t>use</a:t>
            </a:r>
            <a:r>
              <a:rPr lang="pl-PL" altLang="en-US" baseline="0" dirty="0" smtClean="0"/>
              <a:t> </a:t>
            </a:r>
            <a:r>
              <a:rPr lang="pl-PL" altLang="en-US" baseline="0" dirty="0" err="1" smtClean="0"/>
              <a:t>that</a:t>
            </a:r>
            <a:r>
              <a:rPr lang="pl-PL" altLang="en-US" baseline="0" dirty="0" smtClean="0"/>
              <a:t> </a:t>
            </a:r>
            <a:r>
              <a:rPr lang="pl-PL" altLang="en-US" baseline="0" dirty="0" err="1" smtClean="0"/>
              <a:t>particular</a:t>
            </a:r>
            <a:r>
              <a:rPr lang="pl-PL" altLang="en-US" baseline="0" dirty="0" smtClean="0"/>
              <a:t> </a:t>
            </a:r>
            <a:r>
              <a:rPr lang="pl-PL" altLang="en-US" baseline="0" dirty="0" err="1" smtClean="0"/>
              <a:t>language</a:t>
            </a:r>
            <a:r>
              <a:rPr lang="pl-PL" altLang="en-US" baseline="0" dirty="0" smtClean="0"/>
              <a:t>.</a:t>
            </a:r>
            <a:endParaRPr lang="en-GB" altLang="en-US" dirty="0" smtClean="0"/>
          </a:p>
        </p:txBody>
      </p:sp>
      <p:sp>
        <p:nvSpPr>
          <p:cNvPr id="62468" name="Symbol zastępczy numeru slajdu 3"/>
          <p:cNvSpPr>
            <a:spLocks noGrp="1"/>
          </p:cNvSpPr>
          <p:nvPr>
            <p:ph type="sldNum" sz="quarter" idx="5"/>
          </p:nvPr>
        </p:nvSpPr>
        <p:spPr>
          <a:noFill/>
        </p:spPr>
        <p:txBody>
          <a:bodyPr/>
          <a:lstStyle>
            <a:lvl1pPr defTabSz="947738" eaLnBrk="0" hangingPunct="0">
              <a:defRPr sz="1400">
                <a:solidFill>
                  <a:schemeClr val="tx1"/>
                </a:solidFill>
                <a:latin typeface="Verdana" pitchFamily="34" charset="0"/>
                <a:cs typeface="Arial" charset="0"/>
              </a:defRPr>
            </a:lvl1pPr>
            <a:lvl2pPr marL="742950" indent="-285750" defTabSz="947738" eaLnBrk="0" hangingPunct="0">
              <a:defRPr sz="1400">
                <a:solidFill>
                  <a:schemeClr val="tx1"/>
                </a:solidFill>
                <a:latin typeface="Verdana" pitchFamily="34" charset="0"/>
                <a:cs typeface="Arial" charset="0"/>
              </a:defRPr>
            </a:lvl2pPr>
            <a:lvl3pPr marL="1143000" indent="-228600" defTabSz="947738" eaLnBrk="0" hangingPunct="0">
              <a:defRPr sz="1400">
                <a:solidFill>
                  <a:schemeClr val="tx1"/>
                </a:solidFill>
                <a:latin typeface="Verdana" pitchFamily="34" charset="0"/>
                <a:cs typeface="Arial" charset="0"/>
              </a:defRPr>
            </a:lvl3pPr>
            <a:lvl4pPr marL="1600200" indent="-228600" defTabSz="947738" eaLnBrk="0" hangingPunct="0">
              <a:defRPr sz="1400">
                <a:solidFill>
                  <a:schemeClr val="tx1"/>
                </a:solidFill>
                <a:latin typeface="Verdana" pitchFamily="34" charset="0"/>
                <a:cs typeface="Arial" charset="0"/>
              </a:defRPr>
            </a:lvl4pPr>
            <a:lvl5pPr marL="2057400" indent="-228600" defTabSz="947738" eaLnBrk="0" hangingPunct="0">
              <a:defRPr sz="1400">
                <a:solidFill>
                  <a:schemeClr val="tx1"/>
                </a:solidFill>
                <a:latin typeface="Verdana" pitchFamily="34" charset="0"/>
                <a:cs typeface="Arial" charset="0"/>
              </a:defRPr>
            </a:lvl5pPr>
            <a:lvl6pPr marL="2514600" indent="-228600" defTabSz="947738" eaLnBrk="0" fontAlgn="base" hangingPunct="0">
              <a:spcBef>
                <a:spcPct val="50000"/>
              </a:spcBef>
              <a:spcAft>
                <a:spcPct val="0"/>
              </a:spcAft>
              <a:defRPr sz="1400">
                <a:solidFill>
                  <a:schemeClr val="tx1"/>
                </a:solidFill>
                <a:latin typeface="Verdana" pitchFamily="34" charset="0"/>
                <a:cs typeface="Arial" charset="0"/>
              </a:defRPr>
            </a:lvl6pPr>
            <a:lvl7pPr marL="2971800" indent="-228600" defTabSz="947738" eaLnBrk="0" fontAlgn="base" hangingPunct="0">
              <a:spcBef>
                <a:spcPct val="50000"/>
              </a:spcBef>
              <a:spcAft>
                <a:spcPct val="0"/>
              </a:spcAft>
              <a:defRPr sz="1400">
                <a:solidFill>
                  <a:schemeClr val="tx1"/>
                </a:solidFill>
                <a:latin typeface="Verdana" pitchFamily="34" charset="0"/>
                <a:cs typeface="Arial" charset="0"/>
              </a:defRPr>
            </a:lvl7pPr>
            <a:lvl8pPr marL="3429000" indent="-228600" defTabSz="947738" eaLnBrk="0" fontAlgn="base" hangingPunct="0">
              <a:spcBef>
                <a:spcPct val="50000"/>
              </a:spcBef>
              <a:spcAft>
                <a:spcPct val="0"/>
              </a:spcAft>
              <a:defRPr sz="1400">
                <a:solidFill>
                  <a:schemeClr val="tx1"/>
                </a:solidFill>
                <a:latin typeface="Verdana" pitchFamily="34" charset="0"/>
                <a:cs typeface="Arial" charset="0"/>
              </a:defRPr>
            </a:lvl8pPr>
            <a:lvl9pPr marL="3886200" indent="-228600" defTabSz="947738"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fld id="{8587E277-AD91-4EEC-91DF-18B76740674B}" type="slidenum">
              <a:rPr lang="en-GB" altLang="en-US" sz="1200" smtClean="0">
                <a:latin typeface="Arial" charset="0"/>
              </a:rPr>
              <a:pPr eaLnBrk="1" hangingPunct="1"/>
              <a:t>24</a:t>
            </a:fld>
            <a:endParaRPr lang="en-GB" altLang="en-US" sz="120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p:cNvSpPr>
            <a:spLocks noGrp="1" noRot="1" noChangeAspect="1" noTextEdit="1"/>
          </p:cNvSpPr>
          <p:nvPr>
            <p:ph type="sldImg"/>
          </p:nvPr>
        </p:nvSpPr>
        <p:spPr>
          <a:ln/>
        </p:spPr>
      </p:sp>
      <p:sp>
        <p:nvSpPr>
          <p:cNvPr id="63491" name="Symbol zastępczy notatek 2"/>
          <p:cNvSpPr>
            <a:spLocks noGrp="1"/>
          </p:cNvSpPr>
          <p:nvPr>
            <p:ph type="body" idx="1"/>
          </p:nvPr>
        </p:nvSpPr>
        <p:spPr>
          <a:noFill/>
        </p:spPr>
        <p:txBody>
          <a:bodyPr/>
          <a:lstStyle/>
          <a:p>
            <a:r>
              <a:rPr lang="pl-PL" altLang="en-US" dirty="0" err="1" smtClean="0"/>
              <a:t>This</a:t>
            </a:r>
            <a:r>
              <a:rPr lang="pl-PL" altLang="en-US" smtClean="0"/>
              <a:t> whole sequence leads to speaking – first very structured and controlled, and then much</a:t>
            </a:r>
            <a:r>
              <a:rPr lang="pl-PL" altLang="en-US" baseline="0" smtClean="0"/>
              <a:t> </a:t>
            </a:r>
            <a:r>
              <a:rPr lang="pl-PL" altLang="en-US" smtClean="0"/>
              <a:t>freer. </a:t>
            </a:r>
            <a:endParaRPr lang="en-GB" altLang="en-US" smtClean="0"/>
          </a:p>
        </p:txBody>
      </p:sp>
      <p:sp>
        <p:nvSpPr>
          <p:cNvPr id="63492" name="Symbol zastępczy numeru slajdu 3"/>
          <p:cNvSpPr>
            <a:spLocks noGrp="1"/>
          </p:cNvSpPr>
          <p:nvPr>
            <p:ph type="sldNum" sz="quarter" idx="5"/>
          </p:nvPr>
        </p:nvSpPr>
        <p:spPr>
          <a:noFill/>
        </p:spPr>
        <p:txBody>
          <a:bodyPr/>
          <a:lstStyle>
            <a:lvl1pPr defTabSz="947738" eaLnBrk="0" hangingPunct="0">
              <a:defRPr sz="1400">
                <a:solidFill>
                  <a:schemeClr val="tx1"/>
                </a:solidFill>
                <a:latin typeface="Verdana" pitchFamily="34" charset="0"/>
                <a:cs typeface="Arial" charset="0"/>
              </a:defRPr>
            </a:lvl1pPr>
            <a:lvl2pPr marL="742950" indent="-285750" defTabSz="947738" eaLnBrk="0" hangingPunct="0">
              <a:defRPr sz="1400">
                <a:solidFill>
                  <a:schemeClr val="tx1"/>
                </a:solidFill>
                <a:latin typeface="Verdana" pitchFamily="34" charset="0"/>
                <a:cs typeface="Arial" charset="0"/>
              </a:defRPr>
            </a:lvl2pPr>
            <a:lvl3pPr marL="1143000" indent="-228600" defTabSz="947738" eaLnBrk="0" hangingPunct="0">
              <a:defRPr sz="1400">
                <a:solidFill>
                  <a:schemeClr val="tx1"/>
                </a:solidFill>
                <a:latin typeface="Verdana" pitchFamily="34" charset="0"/>
                <a:cs typeface="Arial" charset="0"/>
              </a:defRPr>
            </a:lvl3pPr>
            <a:lvl4pPr marL="1600200" indent="-228600" defTabSz="947738" eaLnBrk="0" hangingPunct="0">
              <a:defRPr sz="1400">
                <a:solidFill>
                  <a:schemeClr val="tx1"/>
                </a:solidFill>
                <a:latin typeface="Verdana" pitchFamily="34" charset="0"/>
                <a:cs typeface="Arial" charset="0"/>
              </a:defRPr>
            </a:lvl4pPr>
            <a:lvl5pPr marL="2057400" indent="-228600" defTabSz="947738" eaLnBrk="0" hangingPunct="0">
              <a:defRPr sz="1400">
                <a:solidFill>
                  <a:schemeClr val="tx1"/>
                </a:solidFill>
                <a:latin typeface="Verdana" pitchFamily="34" charset="0"/>
                <a:cs typeface="Arial" charset="0"/>
              </a:defRPr>
            </a:lvl5pPr>
            <a:lvl6pPr marL="2514600" indent="-228600" defTabSz="947738" eaLnBrk="0" fontAlgn="base" hangingPunct="0">
              <a:spcBef>
                <a:spcPct val="50000"/>
              </a:spcBef>
              <a:spcAft>
                <a:spcPct val="0"/>
              </a:spcAft>
              <a:defRPr sz="1400">
                <a:solidFill>
                  <a:schemeClr val="tx1"/>
                </a:solidFill>
                <a:latin typeface="Verdana" pitchFamily="34" charset="0"/>
                <a:cs typeface="Arial" charset="0"/>
              </a:defRPr>
            </a:lvl6pPr>
            <a:lvl7pPr marL="2971800" indent="-228600" defTabSz="947738" eaLnBrk="0" fontAlgn="base" hangingPunct="0">
              <a:spcBef>
                <a:spcPct val="50000"/>
              </a:spcBef>
              <a:spcAft>
                <a:spcPct val="0"/>
              </a:spcAft>
              <a:defRPr sz="1400">
                <a:solidFill>
                  <a:schemeClr val="tx1"/>
                </a:solidFill>
                <a:latin typeface="Verdana" pitchFamily="34" charset="0"/>
                <a:cs typeface="Arial" charset="0"/>
              </a:defRPr>
            </a:lvl7pPr>
            <a:lvl8pPr marL="3429000" indent="-228600" defTabSz="947738" eaLnBrk="0" fontAlgn="base" hangingPunct="0">
              <a:spcBef>
                <a:spcPct val="50000"/>
              </a:spcBef>
              <a:spcAft>
                <a:spcPct val="0"/>
              </a:spcAft>
              <a:defRPr sz="1400">
                <a:solidFill>
                  <a:schemeClr val="tx1"/>
                </a:solidFill>
                <a:latin typeface="Verdana" pitchFamily="34" charset="0"/>
                <a:cs typeface="Arial" charset="0"/>
              </a:defRPr>
            </a:lvl8pPr>
            <a:lvl9pPr marL="3886200" indent="-228600" defTabSz="947738"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fld id="{CFEECF04-A4A5-4338-B9B9-EAAF955F03B8}" type="slidenum">
              <a:rPr lang="en-GB" altLang="en-US" sz="1200" smtClean="0">
                <a:latin typeface="Arial" charset="0"/>
              </a:rPr>
              <a:pPr eaLnBrk="1" hangingPunct="1"/>
              <a:t>25</a:t>
            </a:fld>
            <a:endParaRPr lang="en-GB" altLang="en-US" sz="120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Steve was talking about the importance</a:t>
            </a:r>
            <a:r>
              <a:rPr lang="pl-PL" baseline="0" smtClean="0"/>
              <a:t> of priming in the context of elementary learners when they are dealing with authentic or simulated authentic materials, which are bound to be difficult for them. </a:t>
            </a:r>
          </a:p>
          <a:p>
            <a:r>
              <a:rPr lang="pl-PL" baseline="0" smtClean="0"/>
              <a:t>Yet we know that we need to provide as much exposure to real language as we can, in order to ensure sufficient comprehensible input for our learners, starting from the very early stages of learning. When using authentic materials, it's not the level of the material (click) that matters, but the level of the task.</a:t>
            </a:r>
          </a:p>
          <a:p>
            <a:endParaRPr lang="pl-PL" baseline="0" smtClean="0"/>
          </a:p>
          <a:p>
            <a:r>
              <a:rPr lang="pl-PL" baseline="0" smtClean="0"/>
              <a:t>Let's do an activity with an authentic video together.</a:t>
            </a:r>
          </a:p>
          <a:p>
            <a:r>
              <a:rPr lang="pl-PL" baseline="0" smtClean="0"/>
              <a:t>(click) Can you recognise this man? (James Blunt, singer). Any song titles? ("You're beautiful")</a:t>
            </a:r>
          </a:p>
          <a:p>
            <a:endParaRPr lang="pl-PL" baseline="0" smtClean="0"/>
          </a:p>
          <a:p>
            <a:r>
              <a:rPr lang="pl-PL" baseline="0" smtClean="0"/>
              <a:t>We're going to watch a fragment of the official video to the song "You're beautiful". Your task: without taking any notes, try to remember what happens in the video moment by moment.</a:t>
            </a:r>
          </a:p>
          <a:p>
            <a:endParaRPr lang="pl-PL" baseline="0" smtClean="0"/>
          </a:p>
          <a:p>
            <a:r>
              <a:rPr lang="pl-PL" baseline="0" smtClean="0"/>
              <a:t>(click on the picture of James Blunt – this is a link to the video which opens in a separate window).</a:t>
            </a:r>
          </a:p>
          <a:p>
            <a:r>
              <a:rPr lang="pl-PL" baseline="0" smtClean="0"/>
              <a:t>After watching let teachers compare very quickly in pairs.</a:t>
            </a:r>
          </a:p>
          <a:p>
            <a:endParaRPr lang="pl-PL" baseline="0" smtClean="0"/>
          </a:p>
          <a:p>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26</a:t>
            </a:fld>
            <a:endParaRPr lang="en-GB" altLang="en-US"/>
          </a:p>
        </p:txBody>
      </p:sp>
    </p:spTree>
    <p:extLst>
      <p:ext uri="{BB962C8B-B14F-4D97-AF65-F5344CB8AC3E}">
        <p14:creationId xmlns:p14="http://schemas.microsoft.com/office/powerpoint/2010/main" val="44045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Shall</a:t>
            </a:r>
            <a:r>
              <a:rPr lang="pl-PL" baseline="0" dirty="0" smtClean="0"/>
              <a:t> we </a:t>
            </a:r>
            <a:r>
              <a:rPr lang="pl-PL" baseline="0" dirty="0" err="1" smtClean="0"/>
              <a:t>check</a:t>
            </a:r>
            <a:r>
              <a:rPr lang="pl-PL" baseline="0" dirty="0" smtClean="0"/>
              <a:t>? – </a:t>
            </a:r>
            <a:r>
              <a:rPr lang="pl-PL" i="1" baseline="0" dirty="0" err="1" smtClean="0"/>
              <a:t>click</a:t>
            </a:r>
            <a:r>
              <a:rPr lang="pl-PL" i="1" baseline="0" dirty="0" smtClean="0"/>
              <a:t> on the </a:t>
            </a:r>
            <a:r>
              <a:rPr lang="pl-PL" i="1" baseline="0" dirty="0" err="1" smtClean="0"/>
              <a:t>picture</a:t>
            </a:r>
            <a:r>
              <a:rPr lang="pl-PL" i="1" baseline="0" dirty="0" smtClean="0"/>
              <a:t> for a link to the </a:t>
            </a:r>
            <a:r>
              <a:rPr lang="pl-PL" i="1" baseline="0" dirty="0" err="1" smtClean="0"/>
              <a:t>literal</a:t>
            </a:r>
            <a:r>
              <a:rPr lang="pl-PL" i="1" baseline="0" dirty="0" smtClean="0"/>
              <a:t> version of </a:t>
            </a:r>
            <a:r>
              <a:rPr lang="pl-PL" i="1" baseline="0" dirty="0" err="1" smtClean="0"/>
              <a:t>this</a:t>
            </a:r>
            <a:r>
              <a:rPr lang="pl-PL" i="1" baseline="0" dirty="0" smtClean="0"/>
              <a:t> </a:t>
            </a:r>
            <a:r>
              <a:rPr lang="pl-PL" i="1" baseline="0" dirty="0" err="1" smtClean="0"/>
              <a:t>music</a:t>
            </a:r>
            <a:r>
              <a:rPr lang="pl-PL" i="1" baseline="0" dirty="0" smtClean="0"/>
              <a:t> video.</a:t>
            </a:r>
          </a:p>
          <a:p>
            <a:r>
              <a:rPr lang="pl-PL" i="0" baseline="0" dirty="0" err="1" smtClean="0"/>
              <a:t>This</a:t>
            </a:r>
            <a:r>
              <a:rPr lang="pl-PL" i="0" baseline="0" dirty="0" smtClean="0"/>
              <a:t> </a:t>
            </a:r>
            <a:r>
              <a:rPr lang="pl-PL" i="0" baseline="0" dirty="0" err="1" smtClean="0"/>
              <a:t>is</a:t>
            </a:r>
            <a:r>
              <a:rPr lang="pl-PL" i="0" baseline="0" dirty="0" smtClean="0"/>
              <a:t> </a:t>
            </a:r>
            <a:r>
              <a:rPr lang="pl-PL" i="0" baseline="0" dirty="0" err="1" smtClean="0"/>
              <a:t>an</a:t>
            </a:r>
            <a:r>
              <a:rPr lang="pl-PL" i="0" baseline="0" dirty="0" smtClean="0"/>
              <a:t> </a:t>
            </a:r>
            <a:r>
              <a:rPr lang="pl-PL" i="0" baseline="0" dirty="0" err="1" smtClean="0"/>
              <a:t>example</a:t>
            </a:r>
            <a:r>
              <a:rPr lang="pl-PL" i="0" baseline="0" dirty="0" smtClean="0"/>
              <a:t> of a </a:t>
            </a:r>
            <a:r>
              <a:rPr lang="pl-PL" i="0" baseline="0" dirty="0" err="1" smtClean="0"/>
              <a:t>literal</a:t>
            </a:r>
            <a:r>
              <a:rPr lang="pl-PL" i="0" baseline="0" dirty="0" smtClean="0"/>
              <a:t> video – to </a:t>
            </a:r>
            <a:r>
              <a:rPr lang="pl-PL" i="0" baseline="0" dirty="0" err="1" smtClean="0"/>
              <a:t>see</a:t>
            </a:r>
            <a:r>
              <a:rPr lang="pl-PL" i="0" baseline="0" dirty="0" smtClean="0"/>
              <a:t> </a:t>
            </a:r>
            <a:r>
              <a:rPr lang="pl-PL" i="0" baseline="0" dirty="0" err="1" smtClean="0"/>
              <a:t>more</a:t>
            </a:r>
            <a:r>
              <a:rPr lang="pl-PL" i="0" baseline="0" dirty="0" smtClean="0"/>
              <a:t>, </a:t>
            </a:r>
            <a:r>
              <a:rPr lang="pl-PL" i="0" baseline="0" dirty="0" err="1" smtClean="0"/>
              <a:t>google</a:t>
            </a:r>
            <a:r>
              <a:rPr lang="pl-PL" i="0" baseline="0" dirty="0" smtClean="0"/>
              <a:t> "</a:t>
            </a:r>
            <a:r>
              <a:rPr lang="pl-PL" i="0" baseline="0" dirty="0" err="1" smtClean="0"/>
              <a:t>literal</a:t>
            </a:r>
            <a:r>
              <a:rPr lang="pl-PL" i="0" baseline="0" dirty="0" smtClean="0"/>
              <a:t> </a:t>
            </a:r>
            <a:r>
              <a:rPr lang="pl-PL" i="0" baseline="0" dirty="0" err="1" smtClean="0"/>
              <a:t>videos</a:t>
            </a:r>
            <a:r>
              <a:rPr lang="pl-PL" i="0" baseline="0" dirty="0" smtClean="0"/>
              <a:t>".</a:t>
            </a:r>
            <a:endParaRPr lang="pl-PL" i="0" dirty="0" smtClean="0"/>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27</a:t>
            </a:fld>
            <a:endParaRPr lang="en-GB" altLang="en-US"/>
          </a:p>
        </p:txBody>
      </p:sp>
    </p:spTree>
    <p:extLst>
      <p:ext uri="{BB962C8B-B14F-4D97-AF65-F5344CB8AC3E}">
        <p14:creationId xmlns:p14="http://schemas.microsoft.com/office/powerpoint/2010/main" val="2581017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err="1" smtClean="0"/>
              <a:t>When</a:t>
            </a:r>
            <a:r>
              <a:rPr lang="pl-PL" baseline="0" dirty="0" smtClean="0"/>
              <a:t> we </a:t>
            </a:r>
            <a:r>
              <a:rPr lang="pl-PL" baseline="0" dirty="0" err="1" smtClean="0"/>
              <a:t>use</a:t>
            </a:r>
            <a:r>
              <a:rPr lang="pl-PL" baseline="0" dirty="0" smtClean="0"/>
              <a:t> </a:t>
            </a:r>
            <a:r>
              <a:rPr lang="pl-PL" baseline="0" dirty="0" err="1" smtClean="0"/>
              <a:t>authentic</a:t>
            </a:r>
            <a:r>
              <a:rPr lang="pl-PL" baseline="0" dirty="0" smtClean="0"/>
              <a:t> </a:t>
            </a:r>
            <a:r>
              <a:rPr lang="pl-PL" baseline="0" dirty="0" err="1" smtClean="0"/>
              <a:t>or</a:t>
            </a:r>
            <a:r>
              <a:rPr lang="pl-PL" baseline="0" dirty="0" smtClean="0"/>
              <a:t> </a:t>
            </a:r>
            <a:r>
              <a:rPr lang="pl-PL" baseline="0" dirty="0" err="1" smtClean="0"/>
              <a:t>simulated</a:t>
            </a:r>
            <a:r>
              <a:rPr lang="pl-PL" baseline="0" dirty="0" smtClean="0"/>
              <a:t> </a:t>
            </a:r>
            <a:r>
              <a:rPr lang="pl-PL" baseline="0" dirty="0" err="1" smtClean="0"/>
              <a:t>authentic</a:t>
            </a:r>
            <a:r>
              <a:rPr lang="pl-PL" baseline="0" dirty="0" smtClean="0"/>
              <a:t> materials with </a:t>
            </a:r>
            <a:r>
              <a:rPr lang="pl-PL" baseline="0" dirty="0" err="1" smtClean="0"/>
              <a:t>our</a:t>
            </a:r>
            <a:r>
              <a:rPr lang="pl-PL" baseline="0" dirty="0" smtClean="0"/>
              <a:t> </a:t>
            </a:r>
            <a:r>
              <a:rPr lang="pl-PL" baseline="0" dirty="0" err="1" smtClean="0"/>
              <a:t>students</a:t>
            </a:r>
            <a:r>
              <a:rPr lang="pl-PL" baseline="0" dirty="0" smtClean="0"/>
              <a:t> </a:t>
            </a:r>
            <a:r>
              <a:rPr lang="pl-PL" baseline="0" dirty="0" err="1" smtClean="0"/>
              <a:t>at</a:t>
            </a:r>
            <a:r>
              <a:rPr lang="pl-PL" baseline="0" dirty="0" smtClean="0"/>
              <a:t> </a:t>
            </a:r>
            <a:r>
              <a:rPr lang="pl-PL" baseline="0" dirty="0" err="1" smtClean="0"/>
              <a:t>low</a:t>
            </a:r>
            <a:r>
              <a:rPr lang="pl-PL" baseline="0" dirty="0" smtClean="0"/>
              <a:t> </a:t>
            </a:r>
            <a:r>
              <a:rPr lang="pl-PL" baseline="0" dirty="0" err="1" smtClean="0"/>
              <a:t>levels</a:t>
            </a:r>
            <a:r>
              <a:rPr lang="pl-PL" baseline="0" dirty="0" smtClean="0"/>
              <a:t>, </a:t>
            </a:r>
            <a:r>
              <a:rPr lang="pl-PL" baseline="0" dirty="0" err="1" smtClean="0"/>
              <a:t>it's</a:t>
            </a:r>
            <a:r>
              <a:rPr lang="pl-PL" baseline="0" dirty="0" smtClean="0"/>
              <a:t> </a:t>
            </a:r>
            <a:r>
              <a:rPr lang="pl-PL" baseline="0" dirty="0" err="1" smtClean="0"/>
              <a:t>important</a:t>
            </a:r>
            <a:r>
              <a:rPr lang="pl-PL" baseline="0" dirty="0" smtClean="0"/>
              <a:t> </a:t>
            </a:r>
            <a:r>
              <a:rPr lang="pl-PL" baseline="0" dirty="0" err="1" smtClean="0"/>
              <a:t>that</a:t>
            </a:r>
            <a:r>
              <a:rPr lang="pl-PL" baseline="0" dirty="0" smtClean="0"/>
              <a:t> </a:t>
            </a:r>
            <a:r>
              <a:rPr lang="pl-PL" baseline="0" dirty="0" err="1" smtClean="0"/>
              <a:t>students</a:t>
            </a:r>
            <a:r>
              <a:rPr lang="pl-PL" baseline="0" dirty="0" smtClean="0"/>
              <a:t> </a:t>
            </a:r>
            <a:r>
              <a:rPr lang="pl-PL" baseline="0" dirty="0" err="1" smtClean="0"/>
              <a:t>are</a:t>
            </a:r>
            <a:r>
              <a:rPr lang="pl-PL" baseline="0" dirty="0" smtClean="0"/>
              <a:t> </a:t>
            </a:r>
            <a:r>
              <a:rPr lang="pl-PL" baseline="0" dirty="0" err="1" smtClean="0"/>
              <a:t>helped</a:t>
            </a:r>
            <a:r>
              <a:rPr lang="pl-PL" baseline="0" dirty="0" smtClean="0"/>
              <a:t> to </a:t>
            </a:r>
            <a:r>
              <a:rPr lang="pl-PL" baseline="0" dirty="0" err="1" smtClean="0"/>
              <a:t>understand</a:t>
            </a:r>
            <a:r>
              <a:rPr lang="pl-PL" baseline="0" dirty="0" smtClean="0"/>
              <a:t> – not </a:t>
            </a:r>
            <a:r>
              <a:rPr lang="pl-PL" baseline="0" dirty="0" err="1" smtClean="0"/>
              <a:t>necessarily</a:t>
            </a:r>
            <a:r>
              <a:rPr lang="pl-PL" baseline="0" dirty="0" smtClean="0"/>
              <a:t> </a:t>
            </a:r>
            <a:r>
              <a:rPr lang="pl-PL" baseline="0" dirty="0" err="1" smtClean="0"/>
              <a:t>understand</a:t>
            </a:r>
            <a:r>
              <a:rPr lang="pl-PL" baseline="0" dirty="0" smtClean="0"/>
              <a:t> </a:t>
            </a:r>
            <a:r>
              <a:rPr lang="pl-PL" baseline="0" dirty="0" err="1" smtClean="0"/>
              <a:t>everything</a:t>
            </a:r>
            <a:r>
              <a:rPr lang="pl-PL" baseline="0" dirty="0" smtClean="0"/>
              <a:t>, but to </a:t>
            </a:r>
            <a:r>
              <a:rPr lang="pl-PL" baseline="0" dirty="0" err="1" smtClean="0"/>
              <a:t>understand</a:t>
            </a:r>
            <a:r>
              <a:rPr lang="pl-PL" baseline="0" dirty="0" smtClean="0"/>
              <a:t> </a:t>
            </a:r>
            <a:r>
              <a:rPr lang="pl-PL" baseline="0" dirty="0" err="1" smtClean="0"/>
              <a:t>enough</a:t>
            </a:r>
            <a:r>
              <a:rPr lang="pl-PL" baseline="0" dirty="0" smtClean="0"/>
              <a:t> </a:t>
            </a:r>
            <a:r>
              <a:rPr lang="pl-PL" baseline="0" dirty="0" err="1" smtClean="0"/>
              <a:t>so</a:t>
            </a:r>
            <a:r>
              <a:rPr lang="pl-PL" baseline="0" dirty="0" smtClean="0"/>
              <a:t> </a:t>
            </a:r>
            <a:r>
              <a:rPr lang="pl-PL" baseline="0" dirty="0" err="1" smtClean="0"/>
              <a:t>that</a:t>
            </a:r>
            <a:r>
              <a:rPr lang="pl-PL" baseline="0" dirty="0" smtClean="0"/>
              <a:t> </a:t>
            </a:r>
            <a:r>
              <a:rPr lang="pl-PL" baseline="0" dirty="0" err="1" smtClean="0"/>
              <a:t>they</a:t>
            </a:r>
            <a:r>
              <a:rPr lang="pl-PL" baseline="0" dirty="0" smtClean="0"/>
              <a:t> </a:t>
            </a:r>
            <a:r>
              <a:rPr lang="pl-PL" baseline="0" dirty="0" err="1" smtClean="0"/>
              <a:t>feel</a:t>
            </a:r>
            <a:r>
              <a:rPr lang="pl-PL" baseline="0" dirty="0" smtClean="0"/>
              <a:t> </a:t>
            </a:r>
            <a:r>
              <a:rPr lang="pl-PL" baseline="0" dirty="0" err="1" smtClean="0"/>
              <a:t>comfortable</a:t>
            </a:r>
            <a:r>
              <a:rPr lang="pl-PL" baseline="0" dirty="0" smtClean="0"/>
              <a:t>.</a:t>
            </a:r>
          </a:p>
          <a:p>
            <a:endParaRPr lang="pl-PL" baseline="0" dirty="0" smtClean="0"/>
          </a:p>
          <a:p>
            <a:r>
              <a:rPr lang="pl-PL" baseline="0" dirty="0" err="1" smtClean="0"/>
              <a:t>Now</a:t>
            </a:r>
            <a:r>
              <a:rPr lang="pl-PL" baseline="0" dirty="0" smtClean="0"/>
              <a:t> </a:t>
            </a:r>
            <a:r>
              <a:rPr lang="pl-PL" baseline="0" dirty="0" err="1" smtClean="0"/>
              <a:t>perhaps</a:t>
            </a:r>
            <a:r>
              <a:rPr lang="pl-PL" baseline="0" dirty="0" smtClean="0"/>
              <a:t> we </a:t>
            </a:r>
            <a:r>
              <a:rPr lang="pl-PL" baseline="0" dirty="0" err="1" smtClean="0"/>
              <a:t>can</a:t>
            </a:r>
            <a:r>
              <a:rPr lang="pl-PL" baseline="0" dirty="0" smtClean="0"/>
              <a:t> go </a:t>
            </a:r>
            <a:r>
              <a:rPr lang="pl-PL" baseline="0" dirty="0" err="1" smtClean="0"/>
              <a:t>back</a:t>
            </a:r>
            <a:r>
              <a:rPr lang="pl-PL" baseline="0" dirty="0" smtClean="0"/>
              <a:t> to </a:t>
            </a:r>
            <a:r>
              <a:rPr lang="pl-PL" baseline="0" dirty="0" err="1" smtClean="0"/>
              <a:t>Speakout</a:t>
            </a:r>
            <a:r>
              <a:rPr lang="pl-PL" baseline="0" dirty="0" smtClean="0"/>
              <a:t> 2nd </a:t>
            </a:r>
            <a:r>
              <a:rPr lang="pl-PL" baseline="0" dirty="0" err="1" smtClean="0"/>
              <a:t>edition</a:t>
            </a:r>
            <a:r>
              <a:rPr lang="pl-PL" baseline="0" dirty="0" smtClean="0"/>
              <a:t> and </a:t>
            </a:r>
            <a:r>
              <a:rPr lang="pl-PL" baseline="0" dirty="0" err="1" smtClean="0"/>
              <a:t>listen</a:t>
            </a:r>
            <a:r>
              <a:rPr lang="pl-PL" baseline="0" dirty="0" smtClean="0"/>
              <a:t> to </a:t>
            </a:r>
            <a:r>
              <a:rPr lang="pl-PL" baseline="0" dirty="0" err="1" smtClean="0"/>
              <a:t>what</a:t>
            </a:r>
            <a:r>
              <a:rPr lang="pl-PL" baseline="0" dirty="0" smtClean="0"/>
              <a:t> </a:t>
            </a:r>
            <a:r>
              <a:rPr lang="pl-PL" baseline="0" dirty="0" err="1" smtClean="0"/>
              <a:t>example</a:t>
            </a:r>
            <a:r>
              <a:rPr lang="pl-PL" baseline="0" dirty="0" smtClean="0"/>
              <a:t> Steve </a:t>
            </a:r>
            <a:r>
              <a:rPr lang="pl-PL" baseline="0" dirty="0" err="1" smtClean="0"/>
              <a:t>talks</a:t>
            </a:r>
            <a:r>
              <a:rPr lang="pl-PL" baseline="0" dirty="0" smtClean="0"/>
              <a:t> </a:t>
            </a:r>
            <a:r>
              <a:rPr lang="pl-PL" baseline="0" dirty="0" err="1" smtClean="0"/>
              <a:t>about</a:t>
            </a:r>
            <a:r>
              <a:rPr lang="pl-PL" baseline="0" dirty="0" smtClean="0"/>
              <a:t>. </a:t>
            </a:r>
            <a:r>
              <a:rPr lang="pl-PL" baseline="0" dirty="0" err="1" smtClean="0"/>
              <a:t>He's</a:t>
            </a:r>
            <a:r>
              <a:rPr lang="pl-PL" baseline="0" dirty="0" smtClean="0"/>
              <a:t> </a:t>
            </a:r>
            <a:r>
              <a:rPr lang="pl-PL" baseline="0" dirty="0" err="1" smtClean="0"/>
              <a:t>talking</a:t>
            </a:r>
            <a:r>
              <a:rPr lang="pl-PL" baseline="0" dirty="0" smtClean="0"/>
              <a:t> </a:t>
            </a:r>
            <a:r>
              <a:rPr lang="pl-PL" baseline="0" dirty="0" err="1" smtClean="0"/>
              <a:t>about</a:t>
            </a:r>
            <a:r>
              <a:rPr lang="pl-PL" baseline="0" dirty="0" smtClean="0"/>
              <a:t> a video from SO 2nd </a:t>
            </a:r>
            <a:r>
              <a:rPr lang="pl-PL" baseline="0" dirty="0" err="1" smtClean="0"/>
              <a:t>ed</a:t>
            </a:r>
            <a:r>
              <a:rPr lang="pl-PL" baseline="0" dirty="0" smtClean="0"/>
              <a:t> </a:t>
            </a:r>
            <a:r>
              <a:rPr lang="pl-PL" baseline="0" dirty="0" err="1" smtClean="0"/>
              <a:t>elementary</a:t>
            </a:r>
            <a:r>
              <a:rPr lang="pl-PL" baseline="0" dirty="0" smtClean="0"/>
              <a:t> </a:t>
            </a:r>
            <a:r>
              <a:rPr lang="pl-PL" baseline="0" dirty="0" err="1" smtClean="0"/>
              <a:t>which</a:t>
            </a:r>
            <a:r>
              <a:rPr lang="pl-PL" baseline="0" dirty="0" smtClean="0"/>
              <a:t> </a:t>
            </a:r>
            <a:r>
              <a:rPr lang="pl-PL" baseline="0" dirty="0" err="1" smtClean="0"/>
              <a:t>is</a:t>
            </a:r>
            <a:r>
              <a:rPr lang="pl-PL" baseline="0" dirty="0" smtClean="0"/>
              <a:t> a fragment of a BBC </a:t>
            </a:r>
            <a:r>
              <a:rPr lang="pl-PL" baseline="0" dirty="0" err="1" smtClean="0"/>
              <a:t>programme</a:t>
            </a:r>
            <a:r>
              <a:rPr lang="pl-PL" baseline="0" dirty="0" smtClean="0"/>
              <a:t> </a:t>
            </a:r>
            <a:r>
              <a:rPr lang="pl-PL" baseline="0" dirty="0" err="1" smtClean="0"/>
              <a:t>called</a:t>
            </a:r>
            <a:r>
              <a:rPr lang="pl-PL" baseline="0" dirty="0" smtClean="0"/>
              <a:t> "</a:t>
            </a:r>
            <a:r>
              <a:rPr lang="pl-PL" baseline="0" dirty="0" err="1" smtClean="0"/>
              <a:t>Tribal</a:t>
            </a:r>
            <a:r>
              <a:rPr lang="pl-PL" baseline="0" dirty="0" smtClean="0"/>
              <a:t> </a:t>
            </a:r>
            <a:r>
              <a:rPr lang="pl-PL" baseline="0" dirty="0" err="1" smtClean="0"/>
              <a:t>wives</a:t>
            </a:r>
            <a:r>
              <a:rPr lang="pl-PL" baseline="0" dirty="0" smtClean="0"/>
              <a:t>" (</a:t>
            </a:r>
            <a:r>
              <a:rPr lang="pl-PL" i="1" baseline="0" dirty="0" err="1" smtClean="0"/>
              <a:t>click</a:t>
            </a:r>
            <a:r>
              <a:rPr lang="pl-PL" i="1" baseline="0" dirty="0" smtClean="0"/>
              <a:t> for </a:t>
            </a:r>
            <a:r>
              <a:rPr lang="pl-PL" i="1" baseline="0" dirty="0" err="1" smtClean="0"/>
              <a:t>teachers</a:t>
            </a:r>
            <a:r>
              <a:rPr lang="pl-PL" i="1" baseline="0" dirty="0" smtClean="0"/>
              <a:t> to </a:t>
            </a:r>
            <a:r>
              <a:rPr lang="pl-PL" i="1" baseline="0" dirty="0" err="1" smtClean="0"/>
              <a:t>watch</a:t>
            </a:r>
            <a:r>
              <a:rPr lang="pl-PL" i="1" baseline="0" dirty="0" smtClean="0"/>
              <a:t> the </a:t>
            </a:r>
            <a:r>
              <a:rPr lang="pl-PL" i="1" baseline="0" dirty="0" err="1" smtClean="0"/>
              <a:t>intro</a:t>
            </a:r>
            <a:r>
              <a:rPr lang="pl-PL" i="1" baseline="0" dirty="0" smtClean="0"/>
              <a:t> to the </a:t>
            </a:r>
            <a:r>
              <a:rPr lang="pl-PL" i="1" baseline="0" dirty="0" err="1" smtClean="0"/>
              <a:t>programme</a:t>
            </a:r>
            <a:r>
              <a:rPr lang="pl-PL" i="1" baseline="0" dirty="0" smtClean="0"/>
              <a:t> – </a:t>
            </a:r>
            <a:r>
              <a:rPr lang="pl-PL" i="1" baseline="0" dirty="0" err="1" smtClean="0"/>
              <a:t>Steve's</a:t>
            </a:r>
            <a:r>
              <a:rPr lang="pl-PL" i="1" baseline="0" dirty="0" smtClean="0"/>
              <a:t> video </a:t>
            </a:r>
            <a:r>
              <a:rPr lang="pl-PL" i="1" baseline="0" dirty="0" err="1" smtClean="0"/>
              <a:t>is</a:t>
            </a:r>
            <a:r>
              <a:rPr lang="pl-PL" i="1" baseline="0" dirty="0" smtClean="0"/>
              <a:t> in the </a:t>
            </a:r>
            <a:r>
              <a:rPr lang="pl-PL" i="1" baseline="0" dirty="0" err="1" smtClean="0"/>
              <a:t>next</a:t>
            </a:r>
            <a:r>
              <a:rPr lang="pl-PL" i="1" baseline="0" dirty="0" smtClean="0"/>
              <a:t> </a:t>
            </a:r>
            <a:r>
              <a:rPr lang="pl-PL" i="1" baseline="0" dirty="0" err="1" smtClean="0"/>
              <a:t>slide</a:t>
            </a:r>
            <a:r>
              <a:rPr lang="pl-PL" baseline="0" dirty="0" smtClean="0"/>
              <a:t>)</a:t>
            </a:r>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28</a:t>
            </a:fld>
            <a:endParaRPr lang="en-GB" altLang="en-US"/>
          </a:p>
        </p:txBody>
      </p:sp>
    </p:spTree>
    <p:extLst>
      <p:ext uri="{BB962C8B-B14F-4D97-AF65-F5344CB8AC3E}">
        <p14:creationId xmlns:p14="http://schemas.microsoft.com/office/powerpoint/2010/main" val="257319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AFTER THE VIDEO WORK IN PAIRS AND QUICKLY</a:t>
            </a:r>
            <a:r>
              <a:rPr lang="en-GB" baseline="0" dirty="0" smtClean="0"/>
              <a:t> SAY WHAT YOU THINK REAL ENGLISH IS AND WHAT WORDS WOULD YOU USE TO DESCRIBE IT?</a:t>
            </a:r>
            <a:endParaRPr lang="en-GB" dirty="0"/>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2</a:t>
            </a:fld>
            <a:endParaRPr lang="en-GB" altLang="en-US"/>
          </a:p>
        </p:txBody>
      </p:sp>
    </p:spTree>
    <p:extLst>
      <p:ext uri="{BB962C8B-B14F-4D97-AF65-F5344CB8AC3E}">
        <p14:creationId xmlns:p14="http://schemas.microsoft.com/office/powerpoint/2010/main" val="2655087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ymbol zastępczy obrazu slajdu 1"/>
          <p:cNvSpPr>
            <a:spLocks noGrp="1" noRot="1" noChangeAspect="1" noTextEdit="1"/>
          </p:cNvSpPr>
          <p:nvPr>
            <p:ph type="sldImg"/>
          </p:nvPr>
        </p:nvSpPr>
        <p:spPr>
          <a:ln/>
        </p:spPr>
      </p:sp>
      <p:sp>
        <p:nvSpPr>
          <p:cNvPr id="67587" name="Symbol zastępczy notatek 2"/>
          <p:cNvSpPr>
            <a:spLocks noGrp="1"/>
          </p:cNvSpPr>
          <p:nvPr>
            <p:ph type="body" idx="1"/>
          </p:nvPr>
        </p:nvSpPr>
        <p:spPr>
          <a:noFill/>
        </p:spPr>
        <p:txBody>
          <a:bodyPr/>
          <a:lstStyle/>
          <a:p>
            <a:endParaRPr lang="en-GB" altLang="en-US" dirty="0" smtClean="0"/>
          </a:p>
        </p:txBody>
      </p:sp>
      <p:sp>
        <p:nvSpPr>
          <p:cNvPr id="67588"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965D1467-0347-4398-9076-F4502A4C181E}" type="slidenum">
              <a:rPr lang="en-GB" altLang="en-US" smtClean="0">
                <a:latin typeface="Arial" charset="0"/>
              </a:rPr>
              <a:pPr eaLnBrk="1" hangingPunct="1">
                <a:spcBef>
                  <a:spcPct val="0"/>
                </a:spcBef>
              </a:pPr>
              <a:t>29</a:t>
            </a:fld>
            <a:endParaRPr lang="en-GB"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ymbol zastępczy obrazu slajdu 1"/>
          <p:cNvSpPr>
            <a:spLocks noGrp="1" noRot="1" noChangeAspect="1" noTextEdit="1"/>
          </p:cNvSpPr>
          <p:nvPr>
            <p:ph type="sldImg"/>
          </p:nvPr>
        </p:nvSpPr>
        <p:spPr>
          <a:ln/>
        </p:spPr>
      </p:sp>
      <p:sp>
        <p:nvSpPr>
          <p:cNvPr id="66563" name="Symbol zastępczy notatek 2"/>
          <p:cNvSpPr>
            <a:spLocks noGrp="1"/>
          </p:cNvSpPr>
          <p:nvPr>
            <p:ph type="body" idx="1"/>
          </p:nvPr>
        </p:nvSpPr>
        <p:spPr>
          <a:noFill/>
        </p:spPr>
        <p:txBody>
          <a:bodyPr/>
          <a:lstStyle/>
          <a:p>
            <a:r>
              <a:rPr lang="pl-PL" altLang="en-US" smtClean="0"/>
              <a:t>Another example</a:t>
            </a:r>
            <a:r>
              <a:rPr lang="pl-PL" altLang="en-US" baseline="0" smtClean="0"/>
              <a:t> of providing students with footholds is taken from the same BBC programme. Listen to Steve again (</a:t>
            </a:r>
            <a:r>
              <a:rPr lang="pl-PL" altLang="en-US" i="1" baseline="0" smtClean="0"/>
              <a:t>click on "Footholds" to play video which opens in a separate window)</a:t>
            </a:r>
          </a:p>
          <a:p>
            <a:r>
              <a:rPr lang="pl-PL" altLang="en-US" i="0" baseline="0" smtClean="0"/>
              <a:t>Here is the fragment Steve talked about (click)</a:t>
            </a:r>
            <a:endParaRPr lang="en-GB" altLang="en-US" i="0" smtClean="0"/>
          </a:p>
        </p:txBody>
      </p:sp>
      <p:sp>
        <p:nvSpPr>
          <p:cNvPr id="66564"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5995E9E5-B4D6-4D53-83D8-8A4DC0D01F99}" type="slidenum">
              <a:rPr lang="en-GB" altLang="en-US" smtClean="0">
                <a:latin typeface="Arial" charset="0"/>
              </a:rPr>
              <a:pPr eaLnBrk="1" hangingPunct="1">
                <a:spcBef>
                  <a:spcPct val="0"/>
                </a:spcBef>
              </a:pPr>
              <a:t>30</a:t>
            </a:fld>
            <a:endParaRPr lang="en-GB"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ymbol zastępczy notatek 2"/>
          <p:cNvSpPr>
            <a:spLocks noGrp="1"/>
          </p:cNvSpPr>
          <p:nvPr>
            <p:ph type="body" idx="1"/>
          </p:nvPr>
        </p:nvSpPr>
        <p:spPr/>
        <p:txBody>
          <a:bodyPr/>
          <a:lstStyle/>
          <a:p>
            <a:pPr eaLnBrk="1" fontAlgn="auto">
              <a:spcBef>
                <a:spcPts val="0"/>
              </a:spcBef>
              <a:spcAft>
                <a:spcPts val="0"/>
              </a:spcAft>
              <a:defRPr/>
            </a:pPr>
            <a:r>
              <a:rPr lang="en-US" smtClean="0"/>
              <a:t>When </a:t>
            </a:r>
            <a:r>
              <a:rPr lang="en-US" b="1" smtClean="0"/>
              <a:t>speaking </a:t>
            </a:r>
            <a:r>
              <a:rPr lang="pl-PL" b="1" smtClean="0"/>
              <a:t>our</a:t>
            </a:r>
            <a:r>
              <a:rPr lang="en-US" b="1" smtClean="0"/>
              <a:t> L1,</a:t>
            </a:r>
            <a:r>
              <a:rPr lang="en-US" smtClean="0"/>
              <a:t> how much do </a:t>
            </a:r>
            <a:r>
              <a:rPr lang="pl-PL" smtClean="0"/>
              <a:t>we </a:t>
            </a:r>
            <a:r>
              <a:rPr lang="en-US" smtClean="0"/>
              <a:t>create, how much do </a:t>
            </a:r>
            <a:r>
              <a:rPr lang="pl-PL" smtClean="0"/>
              <a:t>we </a:t>
            </a:r>
            <a:r>
              <a:rPr lang="en-US" smtClean="0"/>
              <a:t>re-create?</a:t>
            </a:r>
            <a:endParaRPr lang="en-GB" smtClean="0"/>
          </a:p>
          <a:p>
            <a:pPr marL="0" indent="0" eaLnBrk="1" fontAlgn="auto">
              <a:spcBef>
                <a:spcPts val="0"/>
              </a:spcBef>
              <a:spcAft>
                <a:spcPts val="0"/>
              </a:spcAft>
              <a:buFontTx/>
              <a:buNone/>
              <a:defRPr/>
            </a:pPr>
            <a:r>
              <a:rPr lang="pl-PL" smtClean="0"/>
              <a:t>R</a:t>
            </a:r>
            <a:r>
              <a:rPr lang="en-US" smtClean="0"/>
              <a:t>esearch suggests that </a:t>
            </a:r>
            <a:r>
              <a:rPr lang="pl-PL" smtClean="0"/>
              <a:t>it's about </a:t>
            </a:r>
            <a:r>
              <a:rPr lang="en-US" smtClean="0"/>
              <a:t>50-50</a:t>
            </a:r>
            <a:r>
              <a:rPr lang="pl-PL" smtClean="0"/>
              <a:t> – which is bad news to all of us who think we are so unique</a:t>
            </a:r>
            <a:r>
              <a:rPr lang="pl-PL" baseline="0" smtClean="0"/>
              <a:t> :-)</a:t>
            </a:r>
            <a:endParaRPr lang="pl-PL" smtClean="0"/>
          </a:p>
          <a:p>
            <a:pPr marL="185715" indent="-185715" eaLnBrk="1" fontAlgn="auto">
              <a:spcBef>
                <a:spcPts val="0"/>
              </a:spcBef>
              <a:spcAft>
                <a:spcPts val="0"/>
              </a:spcAft>
              <a:buFontTx/>
              <a:buChar char="-"/>
              <a:defRPr/>
            </a:pPr>
            <a:endParaRPr lang="en-GB" smtClean="0"/>
          </a:p>
          <a:p>
            <a:pPr eaLnBrk="1" fontAlgn="auto">
              <a:spcBef>
                <a:spcPts val="0"/>
              </a:spcBef>
              <a:spcAft>
                <a:spcPts val="0"/>
              </a:spcAft>
              <a:defRPr/>
            </a:pPr>
            <a:r>
              <a:rPr lang="pl-PL" b="1" smtClean="0"/>
              <a:t>T</a:t>
            </a:r>
            <a:r>
              <a:rPr lang="en-US" b="1" smtClean="0"/>
              <a:t>he brain </a:t>
            </a:r>
            <a:r>
              <a:rPr lang="en-US" smtClean="0"/>
              <a:t>has a tendency to store whole "chunks" of language, ready to be used</a:t>
            </a:r>
            <a:r>
              <a:rPr lang="pl-PL" smtClean="0"/>
              <a:t>. It</a:t>
            </a:r>
            <a:r>
              <a:rPr lang="en-US" smtClean="0"/>
              <a:t> does not seem to make the difference between grammar and vocabulary; instead it classifies language it stores in terms of 3 spectra</a:t>
            </a:r>
            <a:r>
              <a:rPr lang="pl-PL" baseline="0" smtClean="0"/>
              <a:t> (go to the next slide)</a:t>
            </a:r>
            <a:endParaRPr lang="en-GB" smtClean="0"/>
          </a:p>
          <a:p>
            <a:pPr eaLnBrk="1" fontAlgn="auto" hangingPunct="1">
              <a:spcBef>
                <a:spcPts val="0"/>
              </a:spcBef>
              <a:spcAft>
                <a:spcPts val="0"/>
              </a:spcAft>
              <a:defRPr/>
            </a:pPr>
            <a:endParaRPr lang="en-GB"/>
          </a:p>
        </p:txBody>
      </p:sp>
      <p:sp>
        <p:nvSpPr>
          <p:cNvPr id="68612"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3ECAEC-39C8-4623-BA43-99837F06A617}" type="slidenum">
              <a:rPr lang="pl-PL" smtClean="0"/>
              <a:pPr fontAlgn="base">
                <a:spcBef>
                  <a:spcPct val="0"/>
                </a:spcBef>
                <a:spcAft>
                  <a:spcPct val="0"/>
                </a:spcAft>
                <a:defRPr/>
              </a:pPr>
              <a:t>31</a:t>
            </a:fld>
            <a:endParaRPr lang="pl-P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l-PL" altLang="en-US" smtClean="0"/>
              <a:t>We will look at examples in</a:t>
            </a:r>
            <a:r>
              <a:rPr lang="pl-PL" altLang="en-US" baseline="0" smtClean="0"/>
              <a:t> a moment. </a:t>
            </a:r>
            <a:endParaRPr lang="en-GB" altLang="en-US" smtClean="0"/>
          </a:p>
        </p:txBody>
      </p:sp>
      <p:sp>
        <p:nvSpPr>
          <p:cNvPr id="696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AB2465-6DF7-4868-9BA8-DF112DD98E6D}" type="slidenum">
              <a:rPr lang="pl-PL" smtClean="0"/>
              <a:pPr fontAlgn="base">
                <a:spcBef>
                  <a:spcPct val="0"/>
                </a:spcBef>
                <a:spcAft>
                  <a:spcPct val="0"/>
                </a:spcAft>
                <a:defRPr/>
              </a:pPr>
              <a:t>32</a:t>
            </a:fld>
            <a:endParaRPr lang="pl-P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70660"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07C4C9-DA03-44C0-B391-433AC9D26719}" type="slidenum">
              <a:rPr lang="pl-PL" smtClean="0"/>
              <a:pPr fontAlgn="base">
                <a:spcBef>
                  <a:spcPct val="0"/>
                </a:spcBef>
                <a:spcAft>
                  <a:spcPct val="0"/>
                </a:spcAft>
                <a:defRPr/>
              </a:pPr>
              <a:t>33</a:t>
            </a:fld>
            <a:endParaRPr lang="pl-P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r>
              <a:rPr lang="pl-PL" altLang="en-US" smtClean="0"/>
              <a:t>How big is a native speaker’s lexical repertoire?</a:t>
            </a:r>
          </a:p>
          <a:p>
            <a:pPr eaLnBrk="1" hangingPunct="1"/>
            <a:r>
              <a:rPr lang="pl-PL" altLang="en-US" smtClean="0"/>
              <a:t>Native speakers store a huge number of items of all lexical categories : from single words to collocations to institutionalized expressions. How many exactly?</a:t>
            </a:r>
          </a:p>
          <a:p>
            <a:pPr eaLnBrk="1" hangingPunct="1"/>
            <a:r>
              <a:rPr lang="pl-PL" altLang="en-US" smtClean="0"/>
              <a:t>Estimates vary considerably, but are </a:t>
            </a:r>
            <a:r>
              <a:rPr lang="pl-PL" altLang="en-US" b="0" smtClean="0"/>
              <a:t>never less than tens of thousands. </a:t>
            </a:r>
            <a:r>
              <a:rPr lang="pl-PL" altLang="en-US" smtClean="0"/>
              <a:t>If we consider both active and passive lexical items, the number probably runs into </a:t>
            </a:r>
            <a:r>
              <a:rPr lang="pl-PL" altLang="en-US" b="0" smtClean="0"/>
              <a:t>hundreds of thousands.</a:t>
            </a:r>
            <a:endParaRPr lang="en-US" altLang="en-US" b="0" smtClean="0"/>
          </a:p>
          <a:p>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34</a:t>
            </a:fld>
            <a:endParaRPr lang="en-GB" altLang="en-US"/>
          </a:p>
        </p:txBody>
      </p:sp>
    </p:spTree>
    <p:extLst>
      <p:ext uri="{BB962C8B-B14F-4D97-AF65-F5344CB8AC3E}">
        <p14:creationId xmlns:p14="http://schemas.microsoft.com/office/powerpoint/2010/main" val="2887637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NB: the last 3 slides (including this one) seem self-explanatory;</a:t>
            </a:r>
            <a:r>
              <a:rPr lang="pl-PL" baseline="0" smtClean="0"/>
              <a:t> the only comment I have is about "I don't know": </a:t>
            </a:r>
          </a:p>
          <a:p>
            <a:r>
              <a:rPr lang="pl-PL" baseline="0" smtClean="0"/>
              <a:t>This is a perfect example of how we store chunks of language. When did you learn this phrase? You probably don't even remember, because you've always known it. When we analyse the grammar of "I dont' know", it's present simple negation, first person singular, verb of cognition. But when we learnt it, we never analysed it, we just accepted the whole phrase just as we accept single words.</a:t>
            </a:r>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35</a:t>
            </a:fld>
            <a:endParaRPr lang="en-GB" altLang="en-US"/>
          </a:p>
        </p:txBody>
      </p:sp>
    </p:spTree>
    <p:extLst>
      <p:ext uri="{BB962C8B-B14F-4D97-AF65-F5344CB8AC3E}">
        <p14:creationId xmlns:p14="http://schemas.microsoft.com/office/powerpoint/2010/main" val="2005056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Let's look at how this communicative power</a:t>
            </a:r>
            <a:r>
              <a:rPr lang="pl-PL" baseline="0" smtClean="0"/>
              <a:t> is developed in SO.</a:t>
            </a:r>
          </a:p>
          <a:p>
            <a:r>
              <a:rPr lang="pl-PL" baseline="0" smtClean="0"/>
              <a:t>First of all, (click) students have to decide what these pictures represent.</a:t>
            </a:r>
          </a:p>
          <a:p>
            <a:r>
              <a:rPr lang="pl-PL" baseline="0" smtClean="0"/>
              <a:t>They are then presented with newspaper clippings (click) and have to match these to the 3 pictures (</a:t>
            </a:r>
            <a:r>
              <a:rPr lang="pl-PL" i="1" baseline="0" smtClean="0"/>
              <a:t>click for matches)</a:t>
            </a:r>
            <a:endParaRPr lang="en-GB" i="1"/>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36</a:t>
            </a:fld>
            <a:endParaRPr lang="en-GB" altLang="en-US"/>
          </a:p>
        </p:txBody>
      </p:sp>
    </p:spTree>
    <p:extLst>
      <p:ext uri="{BB962C8B-B14F-4D97-AF65-F5344CB8AC3E}">
        <p14:creationId xmlns:p14="http://schemas.microsoft.com/office/powerpoint/2010/main" val="2063978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The next step is</a:t>
            </a:r>
            <a:r>
              <a:rPr lang="pl-PL" baseline="0" smtClean="0"/>
              <a:t> listening to conversations where people agree or disagree with the opinions expressed in the newspaper clippings – this is listening for general understanding, </a:t>
            </a:r>
          </a:p>
          <a:p>
            <a:r>
              <a:rPr lang="pl-PL" baseline="0" smtClean="0"/>
              <a:t>Then we go on to listening for detailed understanding – students have to fill in gaps in functional phrases (and the important thing is that they focus on whole phrases – because this is what provides students with communicative power).</a:t>
            </a:r>
          </a:p>
          <a:p>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37</a:t>
            </a:fld>
            <a:endParaRPr lang="en-GB" altLang="en-US"/>
          </a:p>
        </p:txBody>
      </p:sp>
    </p:spTree>
    <p:extLst>
      <p:ext uri="{BB962C8B-B14F-4D97-AF65-F5344CB8AC3E}">
        <p14:creationId xmlns:p14="http://schemas.microsoft.com/office/powerpoint/2010/main" val="3688597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Then we add</a:t>
            </a:r>
            <a:r>
              <a:rPr lang="pl-PL" baseline="0" smtClean="0"/>
              <a:t> </a:t>
            </a:r>
            <a:r>
              <a:rPr lang="pl-PL" smtClean="0"/>
              <a:t>more phrases</a:t>
            </a:r>
            <a:r>
              <a:rPr lang="pl-PL" baseline="0" smtClean="0"/>
              <a:t> (click) to the ones which have been focussed on in the listening</a:t>
            </a:r>
          </a:p>
          <a:p>
            <a:r>
              <a:rPr lang="pl-PL" baseline="0" smtClean="0"/>
              <a:t>and finally – there is a reference to language bank (click) where all this language is organised in a very clear way.</a:t>
            </a:r>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38</a:t>
            </a:fld>
            <a:endParaRPr lang="en-GB" altLang="en-US"/>
          </a:p>
        </p:txBody>
      </p:sp>
    </p:spTree>
    <p:extLst>
      <p:ext uri="{BB962C8B-B14F-4D97-AF65-F5344CB8AC3E}">
        <p14:creationId xmlns:p14="http://schemas.microsoft.com/office/powerpoint/2010/main" val="15238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a:p>
            <a:r>
              <a:rPr lang="en-GB" dirty="0" smtClean="0"/>
              <a:t>Some</a:t>
            </a:r>
            <a:r>
              <a:rPr lang="en-GB" baseline="0" dirty="0" smtClean="0"/>
              <a:t> possible answers: - THERE IS NO ONE RIGHT ANSWER. WE ARE EXPLORING POSSIBLE DEFINITIONS TOGETHER</a:t>
            </a:r>
          </a:p>
          <a:p>
            <a:r>
              <a:rPr lang="en-GB" baseline="0" dirty="0" smtClean="0"/>
              <a:t>Idiomatic        involves what?  Learning lists of idioms?  Speaking idiomatically using collocations, phrasal verbs, latest expressions </a:t>
            </a:r>
          </a:p>
          <a:p>
            <a:r>
              <a:rPr lang="en-GB" baseline="0" dirty="0" smtClean="0"/>
              <a:t>Vernacular     includes slang not good for exams or certain social situations  Talk about the “Forgot me copy” incident </a:t>
            </a:r>
          </a:p>
          <a:p>
            <a:r>
              <a:rPr lang="en-GB" baseline="0" dirty="0" smtClean="0"/>
              <a:t>Natural  natural to whom? Lots of English people naturally make mistakes and use slang</a:t>
            </a:r>
          </a:p>
          <a:p>
            <a:r>
              <a:rPr lang="en-GB" baseline="0" dirty="0" smtClean="0"/>
              <a:t>Standard  English  - who actually speaks it? Did ELT invent it? Well what if it did? English is the international language of business so it needs to be standardised but is it Real?</a:t>
            </a:r>
          </a:p>
          <a:p>
            <a:r>
              <a:rPr lang="en-GB" baseline="0" dirty="0" smtClean="0"/>
              <a:t>Who makes the standards? Talk about the Euro – do people respect the standards?</a:t>
            </a:r>
          </a:p>
          <a:p>
            <a:r>
              <a:rPr lang="en-GB" baseline="0" dirty="0" smtClean="0"/>
              <a:t>Communicative: any form of English that manages to convey a meaning?</a:t>
            </a:r>
          </a:p>
          <a:p>
            <a:endParaRPr lang="en-GB" baseline="0" dirty="0" smtClean="0"/>
          </a:p>
          <a:p>
            <a:r>
              <a:rPr lang="en-GB" baseline="0" dirty="0" smtClean="0"/>
              <a:t>All of the above???</a:t>
            </a:r>
          </a:p>
          <a:p>
            <a:r>
              <a:rPr lang="en-GB" baseline="0" dirty="0" smtClean="0"/>
              <a:t>Some info and anecdotes about BBC English </a:t>
            </a:r>
          </a:p>
          <a:p>
            <a:r>
              <a:rPr lang="en-GB" baseline="0" dirty="0" smtClean="0"/>
              <a:t> It is “real” but it has high standards is watched around the world and has influenced international English so SPEAKOUT very lucky</a:t>
            </a:r>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3</a:t>
            </a:fld>
            <a:endParaRPr lang="en-GB" altLang="en-US"/>
          </a:p>
        </p:txBody>
      </p:sp>
    </p:spTree>
    <p:extLst>
      <p:ext uri="{BB962C8B-B14F-4D97-AF65-F5344CB8AC3E}">
        <p14:creationId xmlns:p14="http://schemas.microsoft.com/office/powerpoint/2010/main" val="3103517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mtClean="0"/>
              <a:t>And then we move</a:t>
            </a:r>
            <a:r>
              <a:rPr lang="pl-PL" baseline="0" smtClean="0"/>
              <a:t> </a:t>
            </a:r>
            <a:r>
              <a:rPr lang="pl-PL" smtClean="0"/>
              <a:t>to structured (click)  and finally</a:t>
            </a:r>
            <a:r>
              <a:rPr lang="pl-PL" baseline="0" smtClean="0"/>
              <a:t> to freer (click) speaking using these phrases which have been focussed on.</a:t>
            </a:r>
            <a:endParaRPr lang="en-GB"/>
          </a:p>
        </p:txBody>
      </p:sp>
      <p:sp>
        <p:nvSpPr>
          <p:cNvPr id="4" name="Symbol zastępczy numeru slajdu 3"/>
          <p:cNvSpPr>
            <a:spLocks noGrp="1"/>
          </p:cNvSpPr>
          <p:nvPr>
            <p:ph type="sldNum" sz="quarter" idx="10"/>
          </p:nvPr>
        </p:nvSpPr>
        <p:spPr/>
        <p:txBody>
          <a:bodyPr/>
          <a:lstStyle/>
          <a:p>
            <a:pPr>
              <a:defRPr/>
            </a:pPr>
            <a:fld id="{E2881E90-ECD2-48B8-8678-80DDD007B1BC}" type="slidenum">
              <a:rPr lang="en-GB" altLang="en-US" smtClean="0"/>
              <a:pPr>
                <a:defRPr/>
              </a:pPr>
              <a:t>39</a:t>
            </a:fld>
            <a:endParaRPr lang="en-GB" altLang="en-US"/>
          </a:p>
        </p:txBody>
      </p:sp>
    </p:spTree>
    <p:extLst>
      <p:ext uri="{BB962C8B-B14F-4D97-AF65-F5344CB8AC3E}">
        <p14:creationId xmlns:p14="http://schemas.microsoft.com/office/powerpoint/2010/main" val="198283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a:p>
            <a:r>
              <a:rPr lang="en-GB" dirty="0" smtClean="0"/>
              <a:t>Some</a:t>
            </a:r>
            <a:r>
              <a:rPr lang="en-GB" baseline="0" dirty="0" smtClean="0"/>
              <a:t> possible answers: - THERE IS NO ONE RIGHT ANSWER. WE ARE EXPLORING POSSIBLE DEFINITIONS TOGETHER</a:t>
            </a:r>
          </a:p>
          <a:p>
            <a:r>
              <a:rPr lang="en-GB" baseline="0" dirty="0" smtClean="0"/>
              <a:t>Idiomatic        involves what?  Learning lists of idioms?  Speaking idiomatically using collocations, phrasal verbs, latest expressions </a:t>
            </a:r>
          </a:p>
          <a:p>
            <a:r>
              <a:rPr lang="en-GB" baseline="0" dirty="0" smtClean="0"/>
              <a:t>Vernacular     includes slang not good for exams or certain social situations  Talk about the “Forgot me copy” incident </a:t>
            </a:r>
          </a:p>
          <a:p>
            <a:r>
              <a:rPr lang="en-GB" baseline="0" dirty="0" smtClean="0"/>
              <a:t>Natural  natural to whom? Lots of English people naturally make mistakes and use slang</a:t>
            </a:r>
          </a:p>
          <a:p>
            <a:r>
              <a:rPr lang="en-GB" baseline="0" dirty="0" smtClean="0"/>
              <a:t>Standard  English  - who actually speaks it? Did ELT invent it? Well what if it did? English is the international language of business so it needs to be standardised but is it Real?</a:t>
            </a:r>
          </a:p>
          <a:p>
            <a:r>
              <a:rPr lang="en-GB" baseline="0" dirty="0" smtClean="0"/>
              <a:t>Who makes the standards? Talk about the Euro – do people respect the standards?</a:t>
            </a:r>
          </a:p>
          <a:p>
            <a:r>
              <a:rPr lang="en-GB" baseline="0" dirty="0" smtClean="0"/>
              <a:t>Communicative: any form of English that manages to convey a meaning?</a:t>
            </a:r>
          </a:p>
          <a:p>
            <a:endParaRPr lang="en-GB" baseline="0" dirty="0" smtClean="0"/>
          </a:p>
          <a:p>
            <a:r>
              <a:rPr lang="en-GB" baseline="0" dirty="0" smtClean="0"/>
              <a:t>All of the above???</a:t>
            </a:r>
          </a:p>
          <a:p>
            <a:r>
              <a:rPr lang="en-GB" baseline="0" dirty="0" smtClean="0"/>
              <a:t>Some info and anecdotes about BBC English </a:t>
            </a:r>
          </a:p>
          <a:p>
            <a:r>
              <a:rPr lang="en-GB" baseline="0" dirty="0" smtClean="0"/>
              <a:t> It is “real” but it has high standards is watched around the world and has influenced international English so SPEAKOUT very lucky</a:t>
            </a:r>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4</a:t>
            </a:fld>
            <a:endParaRPr lang="en-GB" altLang="en-US"/>
          </a:p>
        </p:txBody>
      </p:sp>
    </p:spTree>
    <p:extLst>
      <p:ext uri="{BB962C8B-B14F-4D97-AF65-F5344CB8AC3E}">
        <p14:creationId xmlns:p14="http://schemas.microsoft.com/office/powerpoint/2010/main" val="310351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a:p>
            <a:r>
              <a:rPr lang="en-GB" dirty="0" smtClean="0"/>
              <a:t>Some</a:t>
            </a:r>
            <a:r>
              <a:rPr lang="en-GB" baseline="0" dirty="0" smtClean="0"/>
              <a:t> possible answers: - THERE IS NO ONE RIGHT ANSWER. WE ARE EXPLORING POSSIBLE DEFINITIONS TOGETHER</a:t>
            </a:r>
          </a:p>
          <a:p>
            <a:r>
              <a:rPr lang="en-GB" baseline="0" dirty="0" smtClean="0"/>
              <a:t>Idiomatic        involves what?  Learning lists of idioms?  Speaking idiomatically using collocations, phrasal verbs, latest expressions </a:t>
            </a:r>
          </a:p>
          <a:p>
            <a:r>
              <a:rPr lang="en-GB" baseline="0" dirty="0" smtClean="0"/>
              <a:t>Vernacular     includes slang not good for exams or certain social situations  Talk about the “Forgot me copy” incident  </a:t>
            </a:r>
          </a:p>
          <a:p>
            <a:r>
              <a:rPr lang="en-GB" baseline="0" dirty="0" smtClean="0"/>
              <a:t>Natural  natural to whom? Lots of English people naturally make mistakes and use slang</a:t>
            </a:r>
          </a:p>
          <a:p>
            <a:r>
              <a:rPr lang="en-GB" baseline="0" dirty="0" smtClean="0"/>
              <a:t>Standard  English  - who actually speaks it? Did ELT invent it? Well what if it did? English is the international language of business so it needs to be standardised but is it Real?</a:t>
            </a:r>
          </a:p>
          <a:p>
            <a:r>
              <a:rPr lang="en-GB" baseline="0" dirty="0" smtClean="0"/>
              <a:t>Who makes the standards? Talk about the Euro – do people respect the standards?</a:t>
            </a:r>
          </a:p>
          <a:p>
            <a:r>
              <a:rPr lang="en-GB" baseline="0" dirty="0" smtClean="0"/>
              <a:t>Communicative: any form of English that manages to convey a meaning?</a:t>
            </a:r>
          </a:p>
          <a:p>
            <a:endParaRPr lang="en-GB" baseline="0" dirty="0" smtClean="0"/>
          </a:p>
          <a:p>
            <a:r>
              <a:rPr lang="en-GB" baseline="0" dirty="0" smtClean="0"/>
              <a:t>All of the above???</a:t>
            </a:r>
          </a:p>
          <a:p>
            <a:r>
              <a:rPr lang="en-GB" baseline="0" dirty="0" smtClean="0"/>
              <a:t>Some info and anecdotes about BBC English </a:t>
            </a:r>
          </a:p>
          <a:p>
            <a:r>
              <a:rPr lang="en-GB" baseline="0" dirty="0" smtClean="0"/>
              <a:t> It is “real” but it has high standards is watched around the world and has influenced international English so SPEAKOUT very lucky</a:t>
            </a:r>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5</a:t>
            </a:fld>
            <a:endParaRPr lang="en-GB" altLang="en-US"/>
          </a:p>
        </p:txBody>
      </p:sp>
    </p:spTree>
    <p:extLst>
      <p:ext uri="{BB962C8B-B14F-4D97-AF65-F5344CB8AC3E}">
        <p14:creationId xmlns:p14="http://schemas.microsoft.com/office/powerpoint/2010/main" val="310351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Refer briefly to BBC logo</a:t>
            </a:r>
          </a:p>
          <a:p>
            <a:endParaRPr lang="en-GB" dirty="0" smtClean="0"/>
          </a:p>
          <a:p>
            <a:r>
              <a:rPr lang="en-GB" dirty="0" smtClean="0"/>
              <a:t>Not</a:t>
            </a:r>
            <a:r>
              <a:rPr lang="en-GB" baseline="0" dirty="0" smtClean="0"/>
              <a:t> only provides stimulating and motivating topics that people </a:t>
            </a:r>
            <a:r>
              <a:rPr lang="en-GB" u="sng" baseline="0" dirty="0" smtClean="0"/>
              <a:t>really do want to and need to talk </a:t>
            </a:r>
            <a:r>
              <a:rPr lang="en-GB" baseline="0" dirty="0" smtClean="0"/>
              <a:t>about but it also provides the tools you need to do so </a:t>
            </a:r>
          </a:p>
          <a:p>
            <a:r>
              <a:rPr lang="en-GB" baseline="0" dirty="0" smtClean="0"/>
              <a:t>Starting as it does with grammar, pronunciation and vocabulary sections as” lead in”</a:t>
            </a:r>
          </a:p>
          <a:p>
            <a:endParaRPr lang="en-GB" baseline="0" dirty="0" smtClean="0"/>
          </a:p>
          <a:p>
            <a:r>
              <a:rPr lang="en-GB" baseline="0" dirty="0" smtClean="0"/>
              <a:t>When I first picked up the intermediate level, right from unit one I got excited because these are topics </a:t>
            </a:r>
            <a:r>
              <a:rPr lang="en-GB" u="sng" baseline="0" dirty="0" smtClean="0"/>
              <a:t>you just want to teach.</a:t>
            </a:r>
          </a:p>
          <a:p>
            <a:r>
              <a:rPr lang="en-GB" baseline="0" dirty="0" smtClean="0"/>
              <a:t>Work extremely well with adults and also could work with older teens. Interesting and energising. Some examples……</a:t>
            </a:r>
          </a:p>
          <a:p>
            <a:r>
              <a:rPr lang="en-GB" baseline="0" dirty="0" smtClean="0"/>
              <a:t>Hand outs  </a:t>
            </a:r>
          </a:p>
          <a:p>
            <a:r>
              <a:rPr lang="en-GB" baseline="0" dirty="0" err="1" smtClean="0"/>
              <a:t>Quizz</a:t>
            </a:r>
            <a:r>
              <a:rPr lang="en-GB" baseline="0" dirty="0" smtClean="0"/>
              <a:t>, draw a bike </a:t>
            </a:r>
            <a:endParaRPr lang="en-GB" dirty="0"/>
          </a:p>
        </p:txBody>
      </p:sp>
      <p:sp>
        <p:nvSpPr>
          <p:cNvPr id="4" name="Espace réservé du numéro de diapositive 3"/>
          <p:cNvSpPr>
            <a:spLocks noGrp="1"/>
          </p:cNvSpPr>
          <p:nvPr>
            <p:ph type="sldNum" sz="quarter" idx="10"/>
          </p:nvPr>
        </p:nvSpPr>
        <p:spPr/>
        <p:txBody>
          <a:bodyPr/>
          <a:lstStyle/>
          <a:p>
            <a:pPr>
              <a:defRPr/>
            </a:pPr>
            <a:fld id="{E2881E90-ECD2-48B8-8678-80DDD007B1BC}" type="slidenum">
              <a:rPr lang="en-GB" altLang="en-US" smtClean="0"/>
              <a:pPr>
                <a:defRPr/>
              </a:pPr>
              <a:t>6</a:t>
            </a:fld>
            <a:endParaRPr lang="en-GB" altLang="en-US"/>
          </a:p>
        </p:txBody>
      </p:sp>
    </p:spTree>
    <p:extLst>
      <p:ext uri="{BB962C8B-B14F-4D97-AF65-F5344CB8AC3E}">
        <p14:creationId xmlns:p14="http://schemas.microsoft.com/office/powerpoint/2010/main" val="1630772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ymbol zastępczy obrazu slajdu 1"/>
          <p:cNvSpPr>
            <a:spLocks noGrp="1" noRot="1" noChangeAspect="1" noTextEdit="1"/>
          </p:cNvSpPr>
          <p:nvPr>
            <p:ph type="sldImg"/>
          </p:nvPr>
        </p:nvSpPr>
        <p:spPr>
          <a:ln/>
        </p:spPr>
      </p:sp>
      <p:sp>
        <p:nvSpPr>
          <p:cNvPr id="45059" name="Symbol zastępczy notatek 2"/>
          <p:cNvSpPr>
            <a:spLocks noGrp="1"/>
          </p:cNvSpPr>
          <p:nvPr>
            <p:ph type="body" idx="1"/>
          </p:nvPr>
        </p:nvSpPr>
        <p:spPr>
          <a:noFill/>
        </p:spPr>
        <p:txBody>
          <a:bodyPr/>
          <a:lstStyle/>
          <a:p>
            <a:r>
              <a:rPr lang="en-GB" altLang="en-US" i="1" dirty="0" smtClean="0"/>
              <a:t>HAVE</a:t>
            </a:r>
            <a:r>
              <a:rPr lang="en-GB" altLang="en-US" i="1" baseline="0" dirty="0" smtClean="0"/>
              <a:t> YOU EVER SEEN HEARD OF THESE GUYS?</a:t>
            </a:r>
            <a:endParaRPr lang="en-GB" altLang="en-US" i="1" dirty="0" smtClean="0"/>
          </a:p>
        </p:txBody>
      </p:sp>
      <p:sp>
        <p:nvSpPr>
          <p:cNvPr id="45060"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E9AC715E-3D96-4C83-B54C-4490E8CDAF35}" type="slidenum">
              <a:rPr lang="en-GB" altLang="en-US" smtClean="0">
                <a:latin typeface="Arial" charset="0"/>
              </a:rPr>
              <a:pPr eaLnBrk="1" hangingPunct="1">
                <a:spcBef>
                  <a:spcPct val="0"/>
                </a:spcBef>
              </a:pPr>
              <a:t>7</a:t>
            </a:fld>
            <a:endParaRPr lang="en-GB"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ymbol zastępczy obrazu slajdu 1"/>
          <p:cNvSpPr>
            <a:spLocks noGrp="1" noRot="1" noChangeAspect="1" noTextEdit="1"/>
          </p:cNvSpPr>
          <p:nvPr>
            <p:ph type="sldImg"/>
          </p:nvPr>
        </p:nvSpPr>
        <p:spPr>
          <a:ln/>
        </p:spPr>
      </p:sp>
      <p:sp>
        <p:nvSpPr>
          <p:cNvPr id="46083" name="Symbol zastępczy notatek 2"/>
          <p:cNvSpPr>
            <a:spLocks noGrp="1"/>
          </p:cNvSpPr>
          <p:nvPr>
            <p:ph type="body" idx="1"/>
          </p:nvPr>
        </p:nvSpPr>
        <p:spPr>
          <a:noFill/>
        </p:spPr>
        <p:txBody>
          <a:bodyPr/>
          <a:lstStyle/>
          <a:p>
            <a:r>
              <a:rPr lang="pl-PL" altLang="en-US" smtClean="0"/>
              <a:t>These are of course presenters of the</a:t>
            </a:r>
            <a:r>
              <a:rPr lang="pl-PL" altLang="en-US" baseline="0" smtClean="0"/>
              <a:t> Top Gear programme.</a:t>
            </a:r>
            <a:endParaRPr lang="pl-PL" altLang="en-US" smtClean="0"/>
          </a:p>
          <a:p>
            <a:r>
              <a:rPr lang="pl-PL" altLang="en-US" smtClean="0"/>
              <a:t>(click) and this is of course the Stig</a:t>
            </a:r>
            <a:r>
              <a:rPr lang="pl-PL" altLang="en-US" baseline="0" smtClean="0"/>
              <a:t> – the man who never shows his face.</a:t>
            </a:r>
            <a:endParaRPr lang="en-GB" altLang="en-US" smtClean="0"/>
          </a:p>
        </p:txBody>
      </p:sp>
      <p:sp>
        <p:nvSpPr>
          <p:cNvPr id="46084" name="Symbol zastępczy numeru slajdu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Verdana" pitchFamily="34" charset="0"/>
                <a:cs typeface="Arial" charset="0"/>
              </a:defRPr>
            </a:lvl1pPr>
            <a:lvl2pPr marL="742950" indent="-285750" defTabSz="947738" eaLnBrk="0" hangingPunct="0">
              <a:spcBef>
                <a:spcPct val="30000"/>
              </a:spcBef>
              <a:defRPr sz="1200">
                <a:solidFill>
                  <a:schemeClr val="tx1"/>
                </a:solidFill>
                <a:latin typeface="Verdana" pitchFamily="34" charset="0"/>
                <a:cs typeface="Arial" charset="0"/>
              </a:defRPr>
            </a:lvl2pPr>
            <a:lvl3pPr marL="1143000" indent="-228600" defTabSz="947738" eaLnBrk="0" hangingPunct="0">
              <a:spcBef>
                <a:spcPct val="30000"/>
              </a:spcBef>
              <a:defRPr sz="1200">
                <a:solidFill>
                  <a:schemeClr val="tx1"/>
                </a:solidFill>
                <a:latin typeface="Verdana" pitchFamily="34" charset="0"/>
                <a:cs typeface="Arial" charset="0"/>
              </a:defRPr>
            </a:lvl3pPr>
            <a:lvl4pPr marL="1600200" indent="-228600" defTabSz="947738" eaLnBrk="0" hangingPunct="0">
              <a:spcBef>
                <a:spcPct val="30000"/>
              </a:spcBef>
              <a:defRPr sz="1200">
                <a:solidFill>
                  <a:schemeClr val="tx1"/>
                </a:solidFill>
                <a:latin typeface="Verdana" pitchFamily="34" charset="0"/>
                <a:cs typeface="Arial" charset="0"/>
              </a:defRPr>
            </a:lvl4pPr>
            <a:lvl5pPr marL="2057400" indent="-228600" defTabSz="947738" eaLnBrk="0" hangingPunct="0">
              <a:spcBef>
                <a:spcPct val="30000"/>
              </a:spcBef>
              <a:defRPr sz="1200">
                <a:solidFill>
                  <a:schemeClr val="tx1"/>
                </a:solidFill>
                <a:latin typeface="Verdana" pitchFamily="34" charset="0"/>
                <a:cs typeface="Arial" charset="0"/>
              </a:defRPr>
            </a:lvl5pPr>
            <a:lvl6pPr marL="2514600" indent="-228600" defTabSz="947738" eaLnBrk="0" fontAlgn="base" hangingPunct="0">
              <a:spcBef>
                <a:spcPct val="30000"/>
              </a:spcBef>
              <a:spcAft>
                <a:spcPct val="0"/>
              </a:spcAft>
              <a:defRPr sz="1200">
                <a:solidFill>
                  <a:schemeClr val="tx1"/>
                </a:solidFill>
                <a:latin typeface="Verdana" pitchFamily="34" charset="0"/>
                <a:cs typeface="Arial" charset="0"/>
              </a:defRPr>
            </a:lvl6pPr>
            <a:lvl7pPr marL="2971800" indent="-228600" defTabSz="947738" eaLnBrk="0" fontAlgn="base" hangingPunct="0">
              <a:spcBef>
                <a:spcPct val="30000"/>
              </a:spcBef>
              <a:spcAft>
                <a:spcPct val="0"/>
              </a:spcAft>
              <a:defRPr sz="1200">
                <a:solidFill>
                  <a:schemeClr val="tx1"/>
                </a:solidFill>
                <a:latin typeface="Verdana" pitchFamily="34" charset="0"/>
                <a:cs typeface="Arial" charset="0"/>
              </a:defRPr>
            </a:lvl7pPr>
            <a:lvl8pPr marL="3429000" indent="-228600" defTabSz="947738" eaLnBrk="0" fontAlgn="base" hangingPunct="0">
              <a:spcBef>
                <a:spcPct val="30000"/>
              </a:spcBef>
              <a:spcAft>
                <a:spcPct val="0"/>
              </a:spcAft>
              <a:defRPr sz="1200">
                <a:solidFill>
                  <a:schemeClr val="tx1"/>
                </a:solidFill>
                <a:latin typeface="Verdana" pitchFamily="34" charset="0"/>
                <a:cs typeface="Arial" charset="0"/>
              </a:defRPr>
            </a:lvl8pPr>
            <a:lvl9pPr marL="3886200" indent="-228600" defTabSz="947738" eaLnBrk="0" fontAlgn="base" hangingPunct="0">
              <a:spcBef>
                <a:spcPct val="30000"/>
              </a:spcBef>
              <a:spcAft>
                <a:spcPct val="0"/>
              </a:spcAft>
              <a:defRPr sz="1200">
                <a:solidFill>
                  <a:schemeClr val="tx1"/>
                </a:solidFill>
                <a:latin typeface="Verdana" pitchFamily="34" charset="0"/>
                <a:cs typeface="Arial" charset="0"/>
              </a:defRPr>
            </a:lvl9pPr>
          </a:lstStyle>
          <a:p>
            <a:pPr eaLnBrk="1" hangingPunct="1">
              <a:spcBef>
                <a:spcPct val="0"/>
              </a:spcBef>
            </a:pPr>
            <a:fld id="{28332024-8C04-4740-8EF6-4832F2214133}" type="slidenum">
              <a:rPr lang="en-GB" altLang="en-US" smtClean="0">
                <a:latin typeface="Arial" charset="0"/>
              </a:rPr>
              <a:pPr eaLnBrk="1" hangingPunct="1">
                <a:spcBef>
                  <a:spcPct val="0"/>
                </a:spcBef>
              </a:pPr>
              <a:t>8</a:t>
            </a:fld>
            <a:endParaRPr lang="en-GB"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rgbClr val="FBF5EA"/>
        </a:solidFill>
        <a:effectLst/>
      </p:bgPr>
    </p:bg>
    <p:spTree>
      <p:nvGrpSpPr>
        <p:cNvPr id="1" name=""/>
        <p:cNvGrpSpPr/>
        <p:nvPr/>
      </p:nvGrpSpPr>
      <p:grpSpPr>
        <a:xfrm>
          <a:off x="0" y="0"/>
          <a:ext cx="0" cy="0"/>
          <a:chOff x="0" y="0"/>
          <a:chExt cx="0" cy="0"/>
        </a:xfrm>
      </p:grpSpPr>
      <p:sp>
        <p:nvSpPr>
          <p:cNvPr id="2" name="Rectangle 4"/>
          <p:cNvSpPr>
            <a:spLocks noChangeArrowheads="1"/>
          </p:cNvSpPr>
          <p:nvPr userDrawn="1"/>
        </p:nvSpPr>
        <p:spPr bwMode="gray">
          <a:xfrm>
            <a:off x="0" y="6397625"/>
            <a:ext cx="9145588" cy="460375"/>
          </a:xfrm>
          <a:prstGeom prst="rect">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400">
                <a:solidFill>
                  <a:schemeClr val="tx1"/>
                </a:solidFill>
                <a:latin typeface="Verdana" pitchFamily="34" charset="0"/>
                <a:cs typeface="Arial" charset="0"/>
              </a:defRPr>
            </a:lvl1pPr>
            <a:lvl2pPr marL="742950" indent="-285750" eaLnBrk="0" hangingPunct="0">
              <a:defRPr sz="1400">
                <a:solidFill>
                  <a:schemeClr val="tx1"/>
                </a:solidFill>
                <a:latin typeface="Verdana" pitchFamily="34" charset="0"/>
                <a:cs typeface="Arial" charset="0"/>
              </a:defRPr>
            </a:lvl2pPr>
            <a:lvl3pPr marL="1143000" indent="-228600" eaLnBrk="0" hangingPunct="0">
              <a:defRPr sz="1400">
                <a:solidFill>
                  <a:schemeClr val="tx1"/>
                </a:solidFill>
                <a:latin typeface="Verdana" pitchFamily="34" charset="0"/>
                <a:cs typeface="Arial" charset="0"/>
              </a:defRPr>
            </a:lvl3pPr>
            <a:lvl4pPr marL="1600200" indent="-228600" eaLnBrk="0" hangingPunct="0">
              <a:defRPr sz="1400">
                <a:solidFill>
                  <a:schemeClr val="tx1"/>
                </a:solidFill>
                <a:latin typeface="Verdana" pitchFamily="34" charset="0"/>
                <a:cs typeface="Arial" charset="0"/>
              </a:defRPr>
            </a:lvl4pPr>
            <a:lvl5pPr marL="2057400" indent="-228600" eaLnBrk="0" hangingPunct="0">
              <a:defRPr sz="1400">
                <a:solidFill>
                  <a:schemeClr val="tx1"/>
                </a:solidFill>
                <a:latin typeface="Verdana" pitchFamily="34" charset="0"/>
                <a:cs typeface="Arial" charset="0"/>
              </a:defRPr>
            </a:lvl5pPr>
            <a:lvl6pPr marL="2514600" indent="-228600" eaLnBrk="0" fontAlgn="base" hangingPunct="0">
              <a:spcBef>
                <a:spcPct val="50000"/>
              </a:spcBef>
              <a:spcAft>
                <a:spcPct val="0"/>
              </a:spcAft>
              <a:defRPr sz="1400">
                <a:solidFill>
                  <a:schemeClr val="tx1"/>
                </a:solidFill>
                <a:latin typeface="Verdana" pitchFamily="34" charset="0"/>
                <a:cs typeface="Arial" charset="0"/>
              </a:defRPr>
            </a:lvl6pPr>
            <a:lvl7pPr marL="2971800" indent="-228600" eaLnBrk="0" fontAlgn="base" hangingPunct="0">
              <a:spcBef>
                <a:spcPct val="50000"/>
              </a:spcBef>
              <a:spcAft>
                <a:spcPct val="0"/>
              </a:spcAft>
              <a:defRPr sz="1400">
                <a:solidFill>
                  <a:schemeClr val="tx1"/>
                </a:solidFill>
                <a:latin typeface="Verdana" pitchFamily="34" charset="0"/>
                <a:cs typeface="Arial" charset="0"/>
              </a:defRPr>
            </a:lvl7pPr>
            <a:lvl8pPr marL="3429000" indent="-228600" eaLnBrk="0" fontAlgn="base" hangingPunct="0">
              <a:spcBef>
                <a:spcPct val="50000"/>
              </a:spcBef>
              <a:spcAft>
                <a:spcPct val="0"/>
              </a:spcAft>
              <a:defRPr sz="1400">
                <a:solidFill>
                  <a:schemeClr val="tx1"/>
                </a:solidFill>
                <a:latin typeface="Verdana" pitchFamily="34" charset="0"/>
                <a:cs typeface="Arial" charset="0"/>
              </a:defRPr>
            </a:lvl8pPr>
            <a:lvl9pPr marL="3886200" indent="-228600"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defRPr/>
            </a:pPr>
            <a:endParaRPr lang="en-US" altLang="en-US" smtClean="0"/>
          </a:p>
        </p:txBody>
      </p:sp>
      <p:pic>
        <p:nvPicPr>
          <p:cNvPr id="3" name="Picture 10"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8238" y="6356350"/>
            <a:ext cx="1655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Always_Learning_Text_Orange_RGB"/>
          <p:cNvPicPr preferRelativeResize="0">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957263" y="2330450"/>
            <a:ext cx="721201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42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621B833-74FA-4BA8-B2D2-A34DFFF9407B}" type="slidenum">
              <a:rPr lang="en-US" altLang="en-US"/>
              <a:pPr>
                <a:defRPr/>
              </a:pPr>
              <a:t>‹#›</a:t>
            </a:fld>
            <a:endParaRPr lang="en-US" altLang="en-US"/>
          </a:p>
        </p:txBody>
      </p:sp>
    </p:spTree>
    <p:extLst>
      <p:ext uri="{BB962C8B-B14F-4D97-AF65-F5344CB8AC3E}">
        <p14:creationId xmlns:p14="http://schemas.microsoft.com/office/powerpoint/2010/main" val="34939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37325" y="395288"/>
            <a:ext cx="2057400" cy="5676900"/>
          </a:xfrm>
        </p:spPr>
        <p:txBody>
          <a:bodyPr vert="eaVert"/>
          <a:lstStyle/>
          <a:p>
            <a:r>
              <a:rPr lang="pl-PL" smtClean="0"/>
              <a:t>Kliknij, aby edytować styl</a:t>
            </a:r>
            <a:endParaRPr lang="en-GB"/>
          </a:p>
        </p:txBody>
      </p:sp>
      <p:sp>
        <p:nvSpPr>
          <p:cNvPr id="3" name="Symbol zastępczy tytułu pionowego 2"/>
          <p:cNvSpPr>
            <a:spLocks noGrp="1"/>
          </p:cNvSpPr>
          <p:nvPr>
            <p:ph type="body" orient="vert" idx="1"/>
          </p:nvPr>
        </p:nvSpPr>
        <p:spPr>
          <a:xfrm>
            <a:off x="365125" y="395288"/>
            <a:ext cx="6019800" cy="56769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9A07047-155C-4E03-AA0F-E6946693A04C}" type="slidenum">
              <a:rPr lang="en-US" altLang="en-US"/>
              <a:pPr>
                <a:defRPr/>
              </a:pPr>
              <a:t>‹#›</a:t>
            </a:fld>
            <a:endParaRPr lang="en-US" altLang="en-US"/>
          </a:p>
        </p:txBody>
      </p:sp>
    </p:spTree>
    <p:extLst>
      <p:ext uri="{BB962C8B-B14F-4D97-AF65-F5344CB8AC3E}">
        <p14:creationId xmlns:p14="http://schemas.microsoft.com/office/powerpoint/2010/main" val="4042913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Slajd tytułowy">
    <p:bg>
      <p:bgPr>
        <a:solidFill>
          <a:schemeClr val="bg2"/>
        </a:solidFill>
        <a:effectLst/>
      </p:bgPr>
    </p:bg>
    <p:spTree>
      <p:nvGrpSpPr>
        <p:cNvPr id="1" name=""/>
        <p:cNvGrpSpPr/>
        <p:nvPr/>
      </p:nvGrpSpPr>
      <p:grpSpPr>
        <a:xfrm>
          <a:off x="0" y="0"/>
          <a:ext cx="0" cy="0"/>
          <a:chOff x="0" y="0"/>
          <a:chExt cx="0" cy="0"/>
        </a:xfrm>
      </p:grpSpPr>
      <p:sp>
        <p:nvSpPr>
          <p:cNvPr id="4" name="Rectangle 9"/>
          <p:cNvSpPr>
            <a:spLocks noChangeArrowheads="1"/>
          </p:cNvSpPr>
          <p:nvPr userDrawn="1"/>
        </p:nvSpPr>
        <p:spPr bwMode="gray">
          <a:xfrm>
            <a:off x="0" y="6397625"/>
            <a:ext cx="9145588" cy="460375"/>
          </a:xfrm>
          <a:prstGeom prst="rect">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400">
                <a:solidFill>
                  <a:schemeClr val="tx1"/>
                </a:solidFill>
                <a:latin typeface="Verdana" pitchFamily="34" charset="0"/>
                <a:cs typeface="Arial" charset="0"/>
              </a:defRPr>
            </a:lvl1pPr>
            <a:lvl2pPr marL="742950" indent="-285750" eaLnBrk="0" hangingPunct="0">
              <a:defRPr sz="1400">
                <a:solidFill>
                  <a:schemeClr val="tx1"/>
                </a:solidFill>
                <a:latin typeface="Verdana" pitchFamily="34" charset="0"/>
                <a:cs typeface="Arial" charset="0"/>
              </a:defRPr>
            </a:lvl2pPr>
            <a:lvl3pPr marL="1143000" indent="-228600" eaLnBrk="0" hangingPunct="0">
              <a:defRPr sz="1400">
                <a:solidFill>
                  <a:schemeClr val="tx1"/>
                </a:solidFill>
                <a:latin typeface="Verdana" pitchFamily="34" charset="0"/>
                <a:cs typeface="Arial" charset="0"/>
              </a:defRPr>
            </a:lvl3pPr>
            <a:lvl4pPr marL="1600200" indent="-228600" eaLnBrk="0" hangingPunct="0">
              <a:defRPr sz="1400">
                <a:solidFill>
                  <a:schemeClr val="tx1"/>
                </a:solidFill>
                <a:latin typeface="Verdana" pitchFamily="34" charset="0"/>
                <a:cs typeface="Arial" charset="0"/>
              </a:defRPr>
            </a:lvl4pPr>
            <a:lvl5pPr marL="2057400" indent="-228600" eaLnBrk="0" hangingPunct="0">
              <a:defRPr sz="1400">
                <a:solidFill>
                  <a:schemeClr val="tx1"/>
                </a:solidFill>
                <a:latin typeface="Verdana" pitchFamily="34" charset="0"/>
                <a:cs typeface="Arial" charset="0"/>
              </a:defRPr>
            </a:lvl5pPr>
            <a:lvl6pPr marL="2514600" indent="-228600" eaLnBrk="0" fontAlgn="base" hangingPunct="0">
              <a:spcBef>
                <a:spcPct val="50000"/>
              </a:spcBef>
              <a:spcAft>
                <a:spcPct val="0"/>
              </a:spcAft>
              <a:defRPr sz="1400">
                <a:solidFill>
                  <a:schemeClr val="tx1"/>
                </a:solidFill>
                <a:latin typeface="Verdana" pitchFamily="34" charset="0"/>
                <a:cs typeface="Arial" charset="0"/>
              </a:defRPr>
            </a:lvl6pPr>
            <a:lvl7pPr marL="2971800" indent="-228600" eaLnBrk="0" fontAlgn="base" hangingPunct="0">
              <a:spcBef>
                <a:spcPct val="50000"/>
              </a:spcBef>
              <a:spcAft>
                <a:spcPct val="0"/>
              </a:spcAft>
              <a:defRPr sz="1400">
                <a:solidFill>
                  <a:schemeClr val="tx1"/>
                </a:solidFill>
                <a:latin typeface="Verdana" pitchFamily="34" charset="0"/>
                <a:cs typeface="Arial" charset="0"/>
              </a:defRPr>
            </a:lvl7pPr>
            <a:lvl8pPr marL="3429000" indent="-228600" eaLnBrk="0" fontAlgn="base" hangingPunct="0">
              <a:spcBef>
                <a:spcPct val="50000"/>
              </a:spcBef>
              <a:spcAft>
                <a:spcPct val="0"/>
              </a:spcAft>
              <a:defRPr sz="1400">
                <a:solidFill>
                  <a:schemeClr val="tx1"/>
                </a:solidFill>
                <a:latin typeface="Verdana" pitchFamily="34" charset="0"/>
                <a:cs typeface="Arial" charset="0"/>
              </a:defRPr>
            </a:lvl8pPr>
            <a:lvl9pPr marL="3886200" indent="-228600"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defRPr/>
            </a:pPr>
            <a:endParaRPr lang="en-US" altLang="en-US" smtClean="0"/>
          </a:p>
        </p:txBody>
      </p:sp>
      <p:pic>
        <p:nvPicPr>
          <p:cNvPr id="5" name="Picture 10"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8238" y="6356350"/>
            <a:ext cx="1655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4" name="Rectangle 2"/>
          <p:cNvSpPr>
            <a:spLocks noGrp="1" noChangeArrowheads="1"/>
          </p:cNvSpPr>
          <p:nvPr>
            <p:ph type="ctrTitle"/>
          </p:nvPr>
        </p:nvSpPr>
        <p:spPr>
          <a:xfrm>
            <a:off x="365125" y="395288"/>
            <a:ext cx="8407400" cy="1144587"/>
          </a:xfrm>
        </p:spPr>
        <p:txBody>
          <a:bodyPr/>
          <a:lstStyle>
            <a:lvl1pPr>
              <a:defRPr sz="3600"/>
            </a:lvl1pPr>
          </a:lstStyle>
          <a:p>
            <a:pPr lvl="0"/>
            <a:r>
              <a:rPr lang="en-US" altLang="en-US" noProof="0" smtClean="0"/>
              <a:t>Click to edit Master title style</a:t>
            </a:r>
          </a:p>
        </p:txBody>
      </p:sp>
      <p:sp>
        <p:nvSpPr>
          <p:cNvPr id="494595" name="Rectangle 3"/>
          <p:cNvSpPr>
            <a:spLocks noGrp="1" noChangeArrowheads="1"/>
          </p:cNvSpPr>
          <p:nvPr>
            <p:ph type="subTitle" idx="1"/>
          </p:nvPr>
        </p:nvSpPr>
        <p:spPr>
          <a:xfrm>
            <a:off x="365125" y="1762125"/>
            <a:ext cx="8407400" cy="1752600"/>
          </a:xfrm>
        </p:spPr>
        <p:txBody>
          <a:bodyPr/>
          <a:lstStyle>
            <a:lvl1pPr>
              <a:spcBef>
                <a:spcPct val="0"/>
              </a:spcBef>
              <a:defRPr sz="2400" b="1">
                <a:solidFill>
                  <a:schemeClr val="hlink"/>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4029996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4" name="Rectangle 9"/>
          <p:cNvSpPr>
            <a:spLocks noChangeArrowheads="1"/>
          </p:cNvSpPr>
          <p:nvPr userDrawn="1"/>
        </p:nvSpPr>
        <p:spPr bwMode="gray">
          <a:xfrm>
            <a:off x="0" y="6397625"/>
            <a:ext cx="9145588" cy="460375"/>
          </a:xfrm>
          <a:prstGeom prst="rect">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400">
                <a:solidFill>
                  <a:schemeClr val="tx1"/>
                </a:solidFill>
                <a:latin typeface="Verdana" pitchFamily="34" charset="0"/>
                <a:cs typeface="Arial" charset="0"/>
              </a:defRPr>
            </a:lvl1pPr>
            <a:lvl2pPr marL="742950" indent="-285750" eaLnBrk="0" hangingPunct="0">
              <a:defRPr sz="1400">
                <a:solidFill>
                  <a:schemeClr val="tx1"/>
                </a:solidFill>
                <a:latin typeface="Verdana" pitchFamily="34" charset="0"/>
                <a:cs typeface="Arial" charset="0"/>
              </a:defRPr>
            </a:lvl2pPr>
            <a:lvl3pPr marL="1143000" indent="-228600" eaLnBrk="0" hangingPunct="0">
              <a:defRPr sz="1400">
                <a:solidFill>
                  <a:schemeClr val="tx1"/>
                </a:solidFill>
                <a:latin typeface="Verdana" pitchFamily="34" charset="0"/>
                <a:cs typeface="Arial" charset="0"/>
              </a:defRPr>
            </a:lvl3pPr>
            <a:lvl4pPr marL="1600200" indent="-228600" eaLnBrk="0" hangingPunct="0">
              <a:defRPr sz="1400">
                <a:solidFill>
                  <a:schemeClr val="tx1"/>
                </a:solidFill>
                <a:latin typeface="Verdana" pitchFamily="34" charset="0"/>
                <a:cs typeface="Arial" charset="0"/>
              </a:defRPr>
            </a:lvl4pPr>
            <a:lvl5pPr marL="2057400" indent="-228600" eaLnBrk="0" hangingPunct="0">
              <a:defRPr sz="1400">
                <a:solidFill>
                  <a:schemeClr val="tx1"/>
                </a:solidFill>
                <a:latin typeface="Verdana" pitchFamily="34" charset="0"/>
                <a:cs typeface="Arial" charset="0"/>
              </a:defRPr>
            </a:lvl5pPr>
            <a:lvl6pPr marL="2514600" indent="-228600" eaLnBrk="0" fontAlgn="base" hangingPunct="0">
              <a:spcBef>
                <a:spcPct val="50000"/>
              </a:spcBef>
              <a:spcAft>
                <a:spcPct val="0"/>
              </a:spcAft>
              <a:defRPr sz="1400">
                <a:solidFill>
                  <a:schemeClr val="tx1"/>
                </a:solidFill>
                <a:latin typeface="Verdana" pitchFamily="34" charset="0"/>
                <a:cs typeface="Arial" charset="0"/>
              </a:defRPr>
            </a:lvl6pPr>
            <a:lvl7pPr marL="2971800" indent="-228600" eaLnBrk="0" fontAlgn="base" hangingPunct="0">
              <a:spcBef>
                <a:spcPct val="50000"/>
              </a:spcBef>
              <a:spcAft>
                <a:spcPct val="0"/>
              </a:spcAft>
              <a:defRPr sz="1400">
                <a:solidFill>
                  <a:schemeClr val="tx1"/>
                </a:solidFill>
                <a:latin typeface="Verdana" pitchFamily="34" charset="0"/>
                <a:cs typeface="Arial" charset="0"/>
              </a:defRPr>
            </a:lvl7pPr>
            <a:lvl8pPr marL="3429000" indent="-228600" eaLnBrk="0" fontAlgn="base" hangingPunct="0">
              <a:spcBef>
                <a:spcPct val="50000"/>
              </a:spcBef>
              <a:spcAft>
                <a:spcPct val="0"/>
              </a:spcAft>
              <a:defRPr sz="1400">
                <a:solidFill>
                  <a:schemeClr val="tx1"/>
                </a:solidFill>
                <a:latin typeface="Verdana" pitchFamily="34" charset="0"/>
                <a:cs typeface="Arial" charset="0"/>
              </a:defRPr>
            </a:lvl8pPr>
            <a:lvl9pPr marL="3886200" indent="-228600"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defRPr/>
            </a:pPr>
            <a:endParaRPr lang="en-US" altLang="en-US" smtClean="0"/>
          </a:p>
        </p:txBody>
      </p:sp>
      <p:pic>
        <p:nvPicPr>
          <p:cNvPr id="5" name="Picture 10"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8238" y="6356350"/>
            <a:ext cx="1655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4" name="Rectangle 2"/>
          <p:cNvSpPr>
            <a:spLocks noGrp="1" noChangeArrowheads="1"/>
          </p:cNvSpPr>
          <p:nvPr>
            <p:ph type="ctrTitle"/>
          </p:nvPr>
        </p:nvSpPr>
        <p:spPr>
          <a:xfrm>
            <a:off x="365125" y="395288"/>
            <a:ext cx="8407400" cy="1144587"/>
          </a:xfrm>
        </p:spPr>
        <p:txBody>
          <a:bodyPr/>
          <a:lstStyle>
            <a:lvl1pPr>
              <a:defRPr sz="3600"/>
            </a:lvl1pPr>
          </a:lstStyle>
          <a:p>
            <a:pPr lvl="0"/>
            <a:r>
              <a:rPr lang="en-US" altLang="en-US" noProof="0" smtClean="0"/>
              <a:t>Click to edit Master title style</a:t>
            </a:r>
          </a:p>
        </p:txBody>
      </p:sp>
      <p:sp>
        <p:nvSpPr>
          <p:cNvPr id="494595" name="Rectangle 3"/>
          <p:cNvSpPr>
            <a:spLocks noGrp="1" noChangeArrowheads="1"/>
          </p:cNvSpPr>
          <p:nvPr>
            <p:ph type="subTitle" idx="1"/>
          </p:nvPr>
        </p:nvSpPr>
        <p:spPr>
          <a:xfrm>
            <a:off x="365125" y="1762125"/>
            <a:ext cx="8407400" cy="1752600"/>
          </a:xfrm>
        </p:spPr>
        <p:txBody>
          <a:bodyPr/>
          <a:lstStyle>
            <a:lvl1pPr>
              <a:spcBef>
                <a:spcPct val="0"/>
              </a:spcBef>
              <a:defRPr sz="2400" b="1">
                <a:solidFill>
                  <a:schemeClr val="hlink"/>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406692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666672A0-49DF-4205-9536-F556D1A8FDBD}" type="slidenum">
              <a:rPr lang="en-US" altLang="en-US"/>
              <a:pPr>
                <a:defRPr/>
              </a:pPr>
              <a:t>‹#›</a:t>
            </a:fld>
            <a:endParaRPr lang="en-US" altLang="en-US"/>
          </a:p>
        </p:txBody>
      </p:sp>
    </p:spTree>
    <p:extLst>
      <p:ext uri="{BB962C8B-B14F-4D97-AF65-F5344CB8AC3E}">
        <p14:creationId xmlns:p14="http://schemas.microsoft.com/office/powerpoint/2010/main" val="239771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lstStyle>
            <a:lvl1pPr algn="l">
              <a:defRPr sz="4000" b="1" cap="all"/>
            </a:lvl1pPr>
          </a:lstStyle>
          <a:p>
            <a:r>
              <a:rPr lang="pl-PL" smtClean="0"/>
              <a:t>Kliknij, aby edytować styl</a:t>
            </a:r>
            <a:endParaRPr lang="en-GB"/>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BD02F4EA-9554-4F07-AA04-F2FBF8E39021}" type="slidenum">
              <a:rPr lang="en-US" altLang="en-US"/>
              <a:pPr>
                <a:defRPr/>
              </a:pPr>
              <a:t>‹#›</a:t>
            </a:fld>
            <a:endParaRPr lang="en-US" altLang="en-US"/>
          </a:p>
        </p:txBody>
      </p:sp>
    </p:spTree>
    <p:extLst>
      <p:ext uri="{BB962C8B-B14F-4D97-AF65-F5344CB8AC3E}">
        <p14:creationId xmlns:p14="http://schemas.microsoft.com/office/powerpoint/2010/main" val="109191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zawartości 2"/>
          <p:cNvSpPr>
            <a:spLocks noGrp="1"/>
          </p:cNvSpPr>
          <p:nvPr>
            <p:ph sz="half" idx="1"/>
          </p:nvPr>
        </p:nvSpPr>
        <p:spPr>
          <a:xfrm>
            <a:off x="365125" y="1546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Symbol zastępczy zawartości 3"/>
          <p:cNvSpPr>
            <a:spLocks noGrp="1"/>
          </p:cNvSpPr>
          <p:nvPr>
            <p:ph sz="half" idx="2"/>
          </p:nvPr>
        </p:nvSpPr>
        <p:spPr>
          <a:xfrm>
            <a:off x="4556125" y="1546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1"/>
          </p:nvPr>
        </p:nvSpPr>
        <p:spPr>
          <a:ln/>
        </p:spPr>
        <p:txBody>
          <a:bodyPr/>
          <a:lstStyle>
            <a:lvl1pPr>
              <a:defRPr/>
            </a:lvl1pPr>
          </a:lstStyle>
          <a:p>
            <a:pPr>
              <a:defRPr/>
            </a:pPr>
            <a:fld id="{C65E3DB5-9003-4A86-B168-BAB2024D8E32}" type="slidenum">
              <a:rPr lang="en-US" altLang="en-US"/>
              <a:pPr>
                <a:defRPr/>
              </a:pPr>
              <a:t>‹#›</a:t>
            </a:fld>
            <a:endParaRPr lang="en-US" altLang="en-US"/>
          </a:p>
        </p:txBody>
      </p:sp>
    </p:spTree>
    <p:extLst>
      <p:ext uri="{BB962C8B-B14F-4D97-AF65-F5344CB8AC3E}">
        <p14:creationId xmlns:p14="http://schemas.microsoft.com/office/powerpoint/2010/main" val="200511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en-GB"/>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1"/>
          </p:nvPr>
        </p:nvSpPr>
        <p:spPr>
          <a:ln/>
        </p:spPr>
        <p:txBody>
          <a:bodyPr/>
          <a:lstStyle>
            <a:lvl1pPr>
              <a:defRPr/>
            </a:lvl1pPr>
          </a:lstStyle>
          <a:p>
            <a:pPr>
              <a:defRPr/>
            </a:pPr>
            <a:fld id="{A0573ABE-56D8-4B67-B26B-9585645A31CE}" type="slidenum">
              <a:rPr lang="en-US" altLang="en-US"/>
              <a:pPr>
                <a:defRPr/>
              </a:pPr>
              <a:t>‹#›</a:t>
            </a:fld>
            <a:endParaRPr lang="en-US" altLang="en-US"/>
          </a:p>
        </p:txBody>
      </p:sp>
    </p:spTree>
    <p:extLst>
      <p:ext uri="{BB962C8B-B14F-4D97-AF65-F5344CB8AC3E}">
        <p14:creationId xmlns:p14="http://schemas.microsoft.com/office/powerpoint/2010/main" val="3351471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1"/>
          </p:nvPr>
        </p:nvSpPr>
        <p:spPr>
          <a:ln/>
        </p:spPr>
        <p:txBody>
          <a:bodyPr/>
          <a:lstStyle>
            <a:lvl1pPr>
              <a:defRPr/>
            </a:lvl1pPr>
          </a:lstStyle>
          <a:p>
            <a:pPr>
              <a:defRPr/>
            </a:pPr>
            <a:fld id="{B749A37A-E32B-4548-B20D-96D169545518}" type="slidenum">
              <a:rPr lang="en-US" altLang="en-US"/>
              <a:pPr>
                <a:defRPr/>
              </a:pPr>
              <a:t>‹#›</a:t>
            </a:fld>
            <a:endParaRPr lang="en-US" altLang="en-US"/>
          </a:p>
        </p:txBody>
      </p:sp>
    </p:spTree>
    <p:extLst>
      <p:ext uri="{BB962C8B-B14F-4D97-AF65-F5344CB8AC3E}">
        <p14:creationId xmlns:p14="http://schemas.microsoft.com/office/powerpoint/2010/main" val="2127164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7"/>
          <p:cNvSpPr>
            <a:spLocks noGrp="1" noChangeArrowheads="1"/>
          </p:cNvSpPr>
          <p:nvPr>
            <p:ph type="sldNum" sz="quarter" idx="11"/>
          </p:nvPr>
        </p:nvSpPr>
        <p:spPr>
          <a:ln/>
        </p:spPr>
        <p:txBody>
          <a:bodyPr/>
          <a:lstStyle>
            <a:lvl1pPr>
              <a:defRPr/>
            </a:lvl1pPr>
          </a:lstStyle>
          <a:p>
            <a:pPr>
              <a:defRPr/>
            </a:pPr>
            <a:fld id="{5A6E28D8-EB4F-4CCE-98D1-78D41E09C633}" type="slidenum">
              <a:rPr lang="en-US" altLang="en-US"/>
              <a:pPr>
                <a:defRPr/>
              </a:pPr>
              <a:t>‹#›</a:t>
            </a:fld>
            <a:endParaRPr lang="en-US" altLang="en-US"/>
          </a:p>
        </p:txBody>
      </p:sp>
    </p:spTree>
    <p:extLst>
      <p:ext uri="{BB962C8B-B14F-4D97-AF65-F5344CB8AC3E}">
        <p14:creationId xmlns:p14="http://schemas.microsoft.com/office/powerpoint/2010/main" val="405455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E0528071-D4F0-458C-BA1F-4F9C74770204}" type="slidenum">
              <a:rPr lang="en-US" altLang="en-US"/>
              <a:pPr>
                <a:defRPr/>
              </a:pPr>
              <a:t>‹#›</a:t>
            </a:fld>
            <a:endParaRPr lang="en-US" altLang="en-US"/>
          </a:p>
        </p:txBody>
      </p:sp>
    </p:spTree>
    <p:extLst>
      <p:ext uri="{BB962C8B-B14F-4D97-AF65-F5344CB8AC3E}">
        <p14:creationId xmlns:p14="http://schemas.microsoft.com/office/powerpoint/2010/main" val="1240707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en-GB"/>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1"/>
          </p:nvPr>
        </p:nvSpPr>
        <p:spPr>
          <a:ln/>
        </p:spPr>
        <p:txBody>
          <a:bodyPr/>
          <a:lstStyle>
            <a:lvl1pPr>
              <a:defRPr/>
            </a:lvl1pPr>
          </a:lstStyle>
          <a:p>
            <a:pPr>
              <a:defRPr/>
            </a:pPr>
            <a:fld id="{23688274-06BA-47FE-ABF9-DB8F086AB8CA}" type="slidenum">
              <a:rPr lang="en-US" altLang="en-US"/>
              <a:pPr>
                <a:defRPr/>
              </a:pPr>
              <a:t>‹#›</a:t>
            </a:fld>
            <a:endParaRPr lang="en-US" altLang="en-US"/>
          </a:p>
        </p:txBody>
      </p:sp>
    </p:spTree>
    <p:extLst>
      <p:ext uri="{BB962C8B-B14F-4D97-AF65-F5344CB8AC3E}">
        <p14:creationId xmlns:p14="http://schemas.microsoft.com/office/powerpoint/2010/main" val="4291529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en-GB"/>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1"/>
          </p:nvPr>
        </p:nvSpPr>
        <p:spPr>
          <a:ln/>
        </p:spPr>
        <p:txBody>
          <a:bodyPr/>
          <a:lstStyle>
            <a:lvl1pPr>
              <a:defRPr/>
            </a:lvl1pPr>
          </a:lstStyle>
          <a:p>
            <a:pPr>
              <a:defRPr/>
            </a:pPr>
            <a:fld id="{B0C999DB-C3F8-4448-8003-CD1B5788B93A}" type="slidenum">
              <a:rPr lang="en-US" altLang="en-US"/>
              <a:pPr>
                <a:defRPr/>
              </a:pPr>
              <a:t>‹#›</a:t>
            </a:fld>
            <a:endParaRPr lang="en-US" altLang="en-US"/>
          </a:p>
        </p:txBody>
      </p:sp>
    </p:spTree>
    <p:extLst>
      <p:ext uri="{BB962C8B-B14F-4D97-AF65-F5344CB8AC3E}">
        <p14:creationId xmlns:p14="http://schemas.microsoft.com/office/powerpoint/2010/main" val="53905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0F9D52E2-F67F-467C-B25C-67E3B1061032}" type="slidenum">
              <a:rPr lang="en-US" altLang="en-US"/>
              <a:pPr>
                <a:defRPr/>
              </a:pPr>
              <a:t>‹#›</a:t>
            </a:fld>
            <a:endParaRPr lang="en-US" altLang="en-US"/>
          </a:p>
        </p:txBody>
      </p:sp>
    </p:spTree>
    <p:extLst>
      <p:ext uri="{BB962C8B-B14F-4D97-AF65-F5344CB8AC3E}">
        <p14:creationId xmlns:p14="http://schemas.microsoft.com/office/powerpoint/2010/main" val="2467110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37325" y="395288"/>
            <a:ext cx="2057400" cy="5676900"/>
          </a:xfrm>
        </p:spPr>
        <p:txBody>
          <a:bodyPr vert="eaVert"/>
          <a:lstStyle/>
          <a:p>
            <a:r>
              <a:rPr lang="pl-PL" smtClean="0"/>
              <a:t>Kliknij, aby edytować styl</a:t>
            </a:r>
            <a:endParaRPr lang="en-GB"/>
          </a:p>
        </p:txBody>
      </p:sp>
      <p:sp>
        <p:nvSpPr>
          <p:cNvPr id="3" name="Symbol zastępczy tytułu pionowego 2"/>
          <p:cNvSpPr>
            <a:spLocks noGrp="1"/>
          </p:cNvSpPr>
          <p:nvPr>
            <p:ph type="body" orient="vert" idx="1"/>
          </p:nvPr>
        </p:nvSpPr>
        <p:spPr>
          <a:xfrm>
            <a:off x="365125" y="395288"/>
            <a:ext cx="6019800" cy="56769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5F5FA445-D58E-4F3D-8A50-09974116FC16}" type="slidenum">
              <a:rPr lang="en-US" altLang="en-US"/>
              <a:pPr>
                <a:defRPr/>
              </a:pPr>
              <a:t>‹#›</a:t>
            </a:fld>
            <a:endParaRPr lang="en-US" altLang="en-US"/>
          </a:p>
        </p:txBody>
      </p:sp>
    </p:spTree>
    <p:extLst>
      <p:ext uri="{BB962C8B-B14F-4D97-AF65-F5344CB8AC3E}">
        <p14:creationId xmlns:p14="http://schemas.microsoft.com/office/powerpoint/2010/main" val="202173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lstStyle>
            <a:lvl1pPr algn="l">
              <a:defRPr sz="4000" b="1" cap="all"/>
            </a:lvl1pPr>
          </a:lstStyle>
          <a:p>
            <a:r>
              <a:rPr lang="pl-PL" smtClean="0"/>
              <a:t>Kliknij, aby edytować styl</a:t>
            </a:r>
            <a:endParaRPr lang="en-GB"/>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3CD299F-AA72-4906-9014-393F2F8DE90A}" type="slidenum">
              <a:rPr lang="en-US" altLang="en-US"/>
              <a:pPr>
                <a:defRPr/>
              </a:pPr>
              <a:t>‹#›</a:t>
            </a:fld>
            <a:endParaRPr lang="en-US" altLang="en-US"/>
          </a:p>
        </p:txBody>
      </p:sp>
    </p:spTree>
    <p:extLst>
      <p:ext uri="{BB962C8B-B14F-4D97-AF65-F5344CB8AC3E}">
        <p14:creationId xmlns:p14="http://schemas.microsoft.com/office/powerpoint/2010/main" val="247024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zawartości 2"/>
          <p:cNvSpPr>
            <a:spLocks noGrp="1"/>
          </p:cNvSpPr>
          <p:nvPr>
            <p:ph sz="half" idx="1"/>
          </p:nvPr>
        </p:nvSpPr>
        <p:spPr>
          <a:xfrm>
            <a:off x="365125" y="1546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Symbol zastępczy zawartości 3"/>
          <p:cNvSpPr>
            <a:spLocks noGrp="1"/>
          </p:cNvSpPr>
          <p:nvPr>
            <p:ph sz="half" idx="2"/>
          </p:nvPr>
        </p:nvSpPr>
        <p:spPr>
          <a:xfrm>
            <a:off x="4556125" y="1546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C5600C8-F9D6-4C21-9856-425EE33668BD}" type="slidenum">
              <a:rPr lang="en-US" altLang="en-US"/>
              <a:pPr>
                <a:defRPr/>
              </a:pPr>
              <a:t>‹#›</a:t>
            </a:fld>
            <a:endParaRPr lang="en-US" altLang="en-US"/>
          </a:p>
        </p:txBody>
      </p:sp>
    </p:spTree>
    <p:extLst>
      <p:ext uri="{BB962C8B-B14F-4D97-AF65-F5344CB8AC3E}">
        <p14:creationId xmlns:p14="http://schemas.microsoft.com/office/powerpoint/2010/main" val="426115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en-GB"/>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2DECC344-C038-4FF2-A695-5CCD5B58B8E0}" type="slidenum">
              <a:rPr lang="en-US" altLang="en-US"/>
              <a:pPr>
                <a:defRPr/>
              </a:pPr>
              <a:t>‹#›</a:t>
            </a:fld>
            <a:endParaRPr lang="en-US" altLang="en-US"/>
          </a:p>
        </p:txBody>
      </p:sp>
    </p:spTree>
    <p:extLst>
      <p:ext uri="{BB962C8B-B14F-4D97-AF65-F5344CB8AC3E}">
        <p14:creationId xmlns:p14="http://schemas.microsoft.com/office/powerpoint/2010/main" val="2300834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C1594255-4F0C-4C63-AC4D-E85CF6B182FF}" type="slidenum">
              <a:rPr lang="en-US" altLang="en-US"/>
              <a:pPr>
                <a:defRPr/>
              </a:pPr>
              <a:t>‹#›</a:t>
            </a:fld>
            <a:endParaRPr lang="en-US" altLang="en-US"/>
          </a:p>
        </p:txBody>
      </p:sp>
    </p:spTree>
    <p:extLst>
      <p:ext uri="{BB962C8B-B14F-4D97-AF65-F5344CB8AC3E}">
        <p14:creationId xmlns:p14="http://schemas.microsoft.com/office/powerpoint/2010/main" val="337387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B4499284-F7C0-4B30-B643-634464E9300E}" type="slidenum">
              <a:rPr lang="en-US" altLang="en-US"/>
              <a:pPr>
                <a:defRPr/>
              </a:pPr>
              <a:t>‹#›</a:t>
            </a:fld>
            <a:endParaRPr lang="en-US" altLang="en-US"/>
          </a:p>
        </p:txBody>
      </p:sp>
    </p:spTree>
    <p:extLst>
      <p:ext uri="{BB962C8B-B14F-4D97-AF65-F5344CB8AC3E}">
        <p14:creationId xmlns:p14="http://schemas.microsoft.com/office/powerpoint/2010/main" val="356051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en-GB"/>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927943E-683D-40D7-8656-7F003B94A907}" type="slidenum">
              <a:rPr lang="en-US" altLang="en-US"/>
              <a:pPr>
                <a:defRPr/>
              </a:pPr>
              <a:t>‹#›</a:t>
            </a:fld>
            <a:endParaRPr lang="en-US" altLang="en-US"/>
          </a:p>
        </p:txBody>
      </p:sp>
    </p:spTree>
    <p:extLst>
      <p:ext uri="{BB962C8B-B14F-4D97-AF65-F5344CB8AC3E}">
        <p14:creationId xmlns:p14="http://schemas.microsoft.com/office/powerpoint/2010/main" val="43478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en-GB"/>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1C1DE849-0AEE-4CB4-BBE3-12F0D87CA2F6}" type="slidenum">
              <a:rPr lang="en-US" altLang="en-US"/>
              <a:pPr>
                <a:defRPr/>
              </a:pPr>
              <a:t>‹#›</a:t>
            </a:fld>
            <a:endParaRPr lang="en-US" altLang="en-US"/>
          </a:p>
        </p:txBody>
      </p:sp>
    </p:spTree>
    <p:extLst>
      <p:ext uri="{BB962C8B-B14F-4D97-AF65-F5344CB8AC3E}">
        <p14:creationId xmlns:p14="http://schemas.microsoft.com/office/powerpoint/2010/main" val="107777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userDrawn="1"/>
        </p:nvSpPr>
        <p:spPr bwMode="gray">
          <a:xfrm>
            <a:off x="0" y="6397625"/>
            <a:ext cx="9145588" cy="460375"/>
          </a:xfrm>
          <a:prstGeom prst="rect">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400">
                <a:solidFill>
                  <a:schemeClr val="tx1"/>
                </a:solidFill>
                <a:latin typeface="Verdana" pitchFamily="34" charset="0"/>
                <a:cs typeface="Arial" charset="0"/>
              </a:defRPr>
            </a:lvl1pPr>
            <a:lvl2pPr marL="742950" indent="-285750" eaLnBrk="0" hangingPunct="0">
              <a:defRPr sz="1400">
                <a:solidFill>
                  <a:schemeClr val="tx1"/>
                </a:solidFill>
                <a:latin typeface="Verdana" pitchFamily="34" charset="0"/>
                <a:cs typeface="Arial" charset="0"/>
              </a:defRPr>
            </a:lvl2pPr>
            <a:lvl3pPr marL="1143000" indent="-228600" eaLnBrk="0" hangingPunct="0">
              <a:defRPr sz="1400">
                <a:solidFill>
                  <a:schemeClr val="tx1"/>
                </a:solidFill>
                <a:latin typeface="Verdana" pitchFamily="34" charset="0"/>
                <a:cs typeface="Arial" charset="0"/>
              </a:defRPr>
            </a:lvl3pPr>
            <a:lvl4pPr marL="1600200" indent="-228600" eaLnBrk="0" hangingPunct="0">
              <a:defRPr sz="1400">
                <a:solidFill>
                  <a:schemeClr val="tx1"/>
                </a:solidFill>
                <a:latin typeface="Verdana" pitchFamily="34" charset="0"/>
                <a:cs typeface="Arial" charset="0"/>
              </a:defRPr>
            </a:lvl4pPr>
            <a:lvl5pPr marL="2057400" indent="-228600" eaLnBrk="0" hangingPunct="0">
              <a:defRPr sz="1400">
                <a:solidFill>
                  <a:schemeClr val="tx1"/>
                </a:solidFill>
                <a:latin typeface="Verdana" pitchFamily="34" charset="0"/>
                <a:cs typeface="Arial" charset="0"/>
              </a:defRPr>
            </a:lvl5pPr>
            <a:lvl6pPr marL="2514600" indent="-228600" eaLnBrk="0" fontAlgn="base" hangingPunct="0">
              <a:spcBef>
                <a:spcPct val="50000"/>
              </a:spcBef>
              <a:spcAft>
                <a:spcPct val="0"/>
              </a:spcAft>
              <a:defRPr sz="1400">
                <a:solidFill>
                  <a:schemeClr val="tx1"/>
                </a:solidFill>
                <a:latin typeface="Verdana" pitchFamily="34" charset="0"/>
                <a:cs typeface="Arial" charset="0"/>
              </a:defRPr>
            </a:lvl6pPr>
            <a:lvl7pPr marL="2971800" indent="-228600" eaLnBrk="0" fontAlgn="base" hangingPunct="0">
              <a:spcBef>
                <a:spcPct val="50000"/>
              </a:spcBef>
              <a:spcAft>
                <a:spcPct val="0"/>
              </a:spcAft>
              <a:defRPr sz="1400">
                <a:solidFill>
                  <a:schemeClr val="tx1"/>
                </a:solidFill>
                <a:latin typeface="Verdana" pitchFamily="34" charset="0"/>
                <a:cs typeface="Arial" charset="0"/>
              </a:defRPr>
            </a:lvl7pPr>
            <a:lvl8pPr marL="3429000" indent="-228600" eaLnBrk="0" fontAlgn="base" hangingPunct="0">
              <a:spcBef>
                <a:spcPct val="50000"/>
              </a:spcBef>
              <a:spcAft>
                <a:spcPct val="0"/>
              </a:spcAft>
              <a:defRPr sz="1400">
                <a:solidFill>
                  <a:schemeClr val="tx1"/>
                </a:solidFill>
                <a:latin typeface="Verdana" pitchFamily="34" charset="0"/>
                <a:cs typeface="Arial" charset="0"/>
              </a:defRPr>
            </a:lvl8pPr>
            <a:lvl9pPr marL="3886200" indent="-228600"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defRPr/>
            </a:pPr>
            <a:endParaRPr lang="en-US" altLang="en-US" smtClean="0"/>
          </a:p>
        </p:txBody>
      </p:sp>
      <p:sp>
        <p:nvSpPr>
          <p:cNvPr id="1027" name="Rectangle 2"/>
          <p:cNvSpPr>
            <a:spLocks noGrp="1" noChangeArrowheads="1"/>
          </p:cNvSpPr>
          <p:nvPr>
            <p:ph type="title"/>
          </p:nvPr>
        </p:nvSpPr>
        <p:spPr bwMode="auto">
          <a:xfrm>
            <a:off x="365125" y="395288"/>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65125" y="154622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472069" name="Rectangle 5"/>
          <p:cNvSpPr>
            <a:spLocks noGrp="1" noChangeArrowheads="1"/>
          </p:cNvSpPr>
          <p:nvPr>
            <p:ph type="ftr" sz="quarter" idx="3"/>
          </p:nvPr>
        </p:nvSpPr>
        <p:spPr bwMode="gray">
          <a:xfrm>
            <a:off x="381000" y="6545263"/>
            <a:ext cx="49847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900">
                <a:solidFill>
                  <a:schemeClr val="bg1"/>
                </a:solidFill>
              </a:defRPr>
            </a:lvl1pPr>
          </a:lstStyle>
          <a:p>
            <a:pPr>
              <a:defRPr/>
            </a:pPr>
            <a:endParaRPr lang="en-US" altLang="en-US"/>
          </a:p>
        </p:txBody>
      </p:sp>
      <p:sp>
        <p:nvSpPr>
          <p:cNvPr id="472070" name="Rectangle 6"/>
          <p:cNvSpPr>
            <a:spLocks noGrp="1" noChangeArrowheads="1"/>
          </p:cNvSpPr>
          <p:nvPr>
            <p:ph type="sldNum" sz="quarter" idx="4"/>
          </p:nvPr>
        </p:nvSpPr>
        <p:spPr bwMode="gray">
          <a:xfrm>
            <a:off x="152400" y="6545263"/>
            <a:ext cx="331788"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900">
                <a:solidFill>
                  <a:schemeClr val="bg1"/>
                </a:solidFill>
              </a:defRPr>
            </a:lvl1pPr>
          </a:lstStyle>
          <a:p>
            <a:pPr>
              <a:defRPr/>
            </a:pPr>
            <a:fld id="{A08A22B8-850C-4D13-8852-274D8A4451C1}" type="slidenum">
              <a:rPr lang="en-US" altLang="en-US"/>
              <a:pPr>
                <a:defRPr/>
              </a:pPr>
              <a:t>‹#›</a:t>
            </a:fld>
            <a:endParaRPr lang="en-US" altLang="en-US"/>
          </a:p>
        </p:txBody>
      </p:sp>
      <p:pic>
        <p:nvPicPr>
          <p:cNvPr id="1031" name="Picture 12" descr="Pearson_Bound_Whit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488238" y="6356350"/>
            <a:ext cx="1655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8"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30" r:id="rId12"/>
  </p:sldLayoutIdLst>
  <p:hf sldNum="0" hdr="0" ftr="0" dt="0"/>
  <p:txStyles>
    <p:titleStyle>
      <a:lvl1pPr algn="l" rtl="0" eaLnBrk="0" fontAlgn="base" hangingPunct="0">
        <a:spcBef>
          <a:spcPct val="0"/>
        </a:spcBef>
        <a:spcAft>
          <a:spcPct val="0"/>
        </a:spcAft>
        <a:defRPr sz="2400" b="1">
          <a:solidFill>
            <a:schemeClr val="hlink"/>
          </a:solidFill>
          <a:latin typeface="+mj-lt"/>
          <a:ea typeface="+mj-ea"/>
          <a:cs typeface="+mj-cs"/>
        </a:defRPr>
      </a:lvl1pPr>
      <a:lvl2pPr algn="l" rtl="0" eaLnBrk="0" fontAlgn="base" hangingPunct="0">
        <a:spcBef>
          <a:spcPct val="0"/>
        </a:spcBef>
        <a:spcAft>
          <a:spcPct val="0"/>
        </a:spcAft>
        <a:defRPr sz="2400" b="1">
          <a:solidFill>
            <a:schemeClr val="hlink"/>
          </a:solidFill>
          <a:latin typeface="Verdana" pitchFamily="34" charset="0"/>
          <a:cs typeface="Arial" charset="0"/>
        </a:defRPr>
      </a:lvl2pPr>
      <a:lvl3pPr algn="l" rtl="0" eaLnBrk="0" fontAlgn="base" hangingPunct="0">
        <a:spcBef>
          <a:spcPct val="0"/>
        </a:spcBef>
        <a:spcAft>
          <a:spcPct val="0"/>
        </a:spcAft>
        <a:defRPr sz="2400" b="1">
          <a:solidFill>
            <a:schemeClr val="hlink"/>
          </a:solidFill>
          <a:latin typeface="Verdana" pitchFamily="34" charset="0"/>
          <a:cs typeface="Arial" charset="0"/>
        </a:defRPr>
      </a:lvl3pPr>
      <a:lvl4pPr algn="l" rtl="0" eaLnBrk="0" fontAlgn="base" hangingPunct="0">
        <a:spcBef>
          <a:spcPct val="0"/>
        </a:spcBef>
        <a:spcAft>
          <a:spcPct val="0"/>
        </a:spcAft>
        <a:defRPr sz="2400" b="1">
          <a:solidFill>
            <a:schemeClr val="hlink"/>
          </a:solidFill>
          <a:latin typeface="Verdana" pitchFamily="34" charset="0"/>
          <a:cs typeface="Arial" charset="0"/>
        </a:defRPr>
      </a:lvl4pPr>
      <a:lvl5pPr algn="l" rtl="0" eaLnBrk="0" fontAlgn="base" hangingPunct="0">
        <a:spcBef>
          <a:spcPct val="0"/>
        </a:spcBef>
        <a:spcAft>
          <a:spcPct val="0"/>
        </a:spcAft>
        <a:defRPr sz="2400" b="1">
          <a:solidFill>
            <a:schemeClr val="hlink"/>
          </a:solidFill>
          <a:latin typeface="Verdana" pitchFamily="34" charset="0"/>
          <a:cs typeface="Arial" charset="0"/>
        </a:defRPr>
      </a:lvl5pPr>
      <a:lvl6pPr marL="457200" algn="l" rtl="0" fontAlgn="base">
        <a:spcBef>
          <a:spcPct val="0"/>
        </a:spcBef>
        <a:spcAft>
          <a:spcPct val="0"/>
        </a:spcAft>
        <a:defRPr sz="2400" b="1">
          <a:solidFill>
            <a:schemeClr val="hlink"/>
          </a:solidFill>
          <a:latin typeface="Verdana" pitchFamily="34" charset="0"/>
          <a:cs typeface="Arial" charset="0"/>
        </a:defRPr>
      </a:lvl6pPr>
      <a:lvl7pPr marL="914400" algn="l" rtl="0" fontAlgn="base">
        <a:spcBef>
          <a:spcPct val="0"/>
        </a:spcBef>
        <a:spcAft>
          <a:spcPct val="0"/>
        </a:spcAft>
        <a:defRPr sz="2400" b="1">
          <a:solidFill>
            <a:schemeClr val="hlink"/>
          </a:solidFill>
          <a:latin typeface="Verdana" pitchFamily="34" charset="0"/>
          <a:cs typeface="Arial" charset="0"/>
        </a:defRPr>
      </a:lvl7pPr>
      <a:lvl8pPr marL="1371600" algn="l" rtl="0" fontAlgn="base">
        <a:spcBef>
          <a:spcPct val="0"/>
        </a:spcBef>
        <a:spcAft>
          <a:spcPct val="0"/>
        </a:spcAft>
        <a:defRPr sz="2400" b="1">
          <a:solidFill>
            <a:schemeClr val="hlink"/>
          </a:solidFill>
          <a:latin typeface="Verdana" pitchFamily="34" charset="0"/>
          <a:cs typeface="Arial" charset="0"/>
        </a:defRPr>
      </a:lvl8pPr>
      <a:lvl9pPr marL="1828800" algn="l" rtl="0" fontAlgn="base">
        <a:spcBef>
          <a:spcPct val="0"/>
        </a:spcBef>
        <a:spcAft>
          <a:spcPct val="0"/>
        </a:spcAft>
        <a:defRPr sz="2400" b="1">
          <a:solidFill>
            <a:schemeClr val="hlink"/>
          </a:solidFill>
          <a:latin typeface="Verdana" pitchFamily="34" charset="0"/>
          <a:cs typeface="Arial" charset="0"/>
        </a:defRPr>
      </a:lvl9pPr>
    </p:titleStyle>
    <p:bodyStyle>
      <a:lvl1pPr algn="l" rtl="0" eaLnBrk="0" fontAlgn="base" hangingPunct="0">
        <a:spcBef>
          <a:spcPct val="50000"/>
        </a:spcBef>
        <a:spcAft>
          <a:spcPct val="0"/>
        </a:spcAft>
        <a:buSzPct val="80000"/>
        <a:buFont typeface="Verdana" pitchFamily="34" charset="0"/>
        <a:defRPr sz="2000">
          <a:solidFill>
            <a:schemeClr val="tx1"/>
          </a:solidFill>
          <a:latin typeface="+mn-lt"/>
          <a:ea typeface="+mn-ea"/>
          <a:cs typeface="+mn-cs"/>
        </a:defRPr>
      </a:lvl1pPr>
      <a:lvl2pPr marL="179388" indent="-177800" algn="l" rtl="0" eaLnBrk="0" fontAlgn="base" hangingPunct="0">
        <a:spcBef>
          <a:spcPct val="50000"/>
        </a:spcBef>
        <a:spcAft>
          <a:spcPct val="0"/>
        </a:spcAft>
        <a:buSzPct val="80000"/>
        <a:buFont typeface="Verdana" pitchFamily="34" charset="0"/>
        <a:buChar char="•"/>
        <a:defRPr sz="2000">
          <a:solidFill>
            <a:schemeClr val="tx1"/>
          </a:solidFill>
          <a:latin typeface="+mn-lt"/>
          <a:cs typeface="+mn-cs"/>
        </a:defRPr>
      </a:lvl2pPr>
      <a:lvl3pPr marL="350838" indent="-169863" algn="l" rtl="0" eaLnBrk="0" fontAlgn="base" hangingPunct="0">
        <a:spcBef>
          <a:spcPct val="20000"/>
        </a:spcBef>
        <a:spcAft>
          <a:spcPct val="0"/>
        </a:spcAft>
        <a:buSzPct val="80000"/>
        <a:buFont typeface="Arial" charset="0"/>
        <a:buChar char="–"/>
        <a:defRPr sz="2000">
          <a:solidFill>
            <a:schemeClr val="tx1"/>
          </a:solidFill>
          <a:latin typeface="+mn-lt"/>
          <a:cs typeface="+mn-cs"/>
        </a:defRPr>
      </a:lvl3pPr>
      <a:lvl4pPr marL="541338" indent="-188913" algn="l" rtl="0" eaLnBrk="0" fontAlgn="base" hangingPunct="0">
        <a:spcBef>
          <a:spcPct val="20000"/>
        </a:spcBef>
        <a:spcAft>
          <a:spcPct val="0"/>
        </a:spcAft>
        <a:buSzPct val="80000"/>
        <a:buFont typeface="Arial" charset="0"/>
        <a:buChar char="○"/>
        <a:defRPr sz="2000">
          <a:solidFill>
            <a:schemeClr val="tx1"/>
          </a:solidFill>
          <a:latin typeface="+mn-lt"/>
          <a:cs typeface="+mn-cs"/>
        </a:defRPr>
      </a:lvl4pPr>
      <a:lvl5pPr marL="2057400" indent="-228600" algn="l" rtl="0" eaLnBrk="0" fontAlgn="base" hangingPunct="0">
        <a:lnSpc>
          <a:spcPct val="120000"/>
        </a:lnSpc>
        <a:spcBef>
          <a:spcPct val="0"/>
        </a:spcBef>
        <a:spcAft>
          <a:spcPct val="0"/>
        </a:spcAft>
        <a:buSzPct val="80000"/>
        <a:buFont typeface="Verdana" pitchFamily="34" charset="0"/>
        <a:buChar char="•"/>
        <a:defRPr sz="2000">
          <a:solidFill>
            <a:schemeClr val="tx1"/>
          </a:solidFill>
          <a:latin typeface="+mn-lt"/>
          <a:cs typeface="+mn-cs"/>
        </a:defRPr>
      </a:lvl5pPr>
      <a:lvl6pPr marL="25146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6pPr>
      <a:lvl7pPr marL="29718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7pPr>
      <a:lvl8pPr marL="34290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8pPr>
      <a:lvl9pPr marL="38862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Rectangle 8"/>
          <p:cNvSpPr>
            <a:spLocks noChangeArrowheads="1"/>
          </p:cNvSpPr>
          <p:nvPr userDrawn="1"/>
        </p:nvSpPr>
        <p:spPr bwMode="gray">
          <a:xfrm>
            <a:off x="0" y="6397625"/>
            <a:ext cx="9145588" cy="460375"/>
          </a:xfrm>
          <a:prstGeom prst="rect">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400">
                <a:solidFill>
                  <a:schemeClr val="tx1"/>
                </a:solidFill>
                <a:latin typeface="Verdana" pitchFamily="34" charset="0"/>
                <a:cs typeface="Arial" charset="0"/>
              </a:defRPr>
            </a:lvl1pPr>
            <a:lvl2pPr marL="742950" indent="-285750" eaLnBrk="0" hangingPunct="0">
              <a:defRPr sz="1400">
                <a:solidFill>
                  <a:schemeClr val="tx1"/>
                </a:solidFill>
                <a:latin typeface="Verdana" pitchFamily="34" charset="0"/>
                <a:cs typeface="Arial" charset="0"/>
              </a:defRPr>
            </a:lvl2pPr>
            <a:lvl3pPr marL="1143000" indent="-228600" eaLnBrk="0" hangingPunct="0">
              <a:defRPr sz="1400">
                <a:solidFill>
                  <a:schemeClr val="tx1"/>
                </a:solidFill>
                <a:latin typeface="Verdana" pitchFamily="34" charset="0"/>
                <a:cs typeface="Arial" charset="0"/>
              </a:defRPr>
            </a:lvl3pPr>
            <a:lvl4pPr marL="1600200" indent="-228600" eaLnBrk="0" hangingPunct="0">
              <a:defRPr sz="1400">
                <a:solidFill>
                  <a:schemeClr val="tx1"/>
                </a:solidFill>
                <a:latin typeface="Verdana" pitchFamily="34" charset="0"/>
                <a:cs typeface="Arial" charset="0"/>
              </a:defRPr>
            </a:lvl4pPr>
            <a:lvl5pPr marL="2057400" indent="-228600" eaLnBrk="0" hangingPunct="0">
              <a:defRPr sz="1400">
                <a:solidFill>
                  <a:schemeClr val="tx1"/>
                </a:solidFill>
                <a:latin typeface="Verdana" pitchFamily="34" charset="0"/>
                <a:cs typeface="Arial" charset="0"/>
              </a:defRPr>
            </a:lvl5pPr>
            <a:lvl6pPr marL="2514600" indent="-228600" eaLnBrk="0" fontAlgn="base" hangingPunct="0">
              <a:spcBef>
                <a:spcPct val="50000"/>
              </a:spcBef>
              <a:spcAft>
                <a:spcPct val="0"/>
              </a:spcAft>
              <a:defRPr sz="1400">
                <a:solidFill>
                  <a:schemeClr val="tx1"/>
                </a:solidFill>
                <a:latin typeface="Verdana" pitchFamily="34" charset="0"/>
                <a:cs typeface="Arial" charset="0"/>
              </a:defRPr>
            </a:lvl6pPr>
            <a:lvl7pPr marL="2971800" indent="-228600" eaLnBrk="0" fontAlgn="base" hangingPunct="0">
              <a:spcBef>
                <a:spcPct val="50000"/>
              </a:spcBef>
              <a:spcAft>
                <a:spcPct val="0"/>
              </a:spcAft>
              <a:defRPr sz="1400">
                <a:solidFill>
                  <a:schemeClr val="tx1"/>
                </a:solidFill>
                <a:latin typeface="Verdana" pitchFamily="34" charset="0"/>
                <a:cs typeface="Arial" charset="0"/>
              </a:defRPr>
            </a:lvl7pPr>
            <a:lvl8pPr marL="3429000" indent="-228600" eaLnBrk="0" fontAlgn="base" hangingPunct="0">
              <a:spcBef>
                <a:spcPct val="50000"/>
              </a:spcBef>
              <a:spcAft>
                <a:spcPct val="0"/>
              </a:spcAft>
              <a:defRPr sz="1400">
                <a:solidFill>
                  <a:schemeClr val="tx1"/>
                </a:solidFill>
                <a:latin typeface="Verdana" pitchFamily="34" charset="0"/>
                <a:cs typeface="Arial" charset="0"/>
              </a:defRPr>
            </a:lvl8pPr>
            <a:lvl9pPr marL="3886200" indent="-228600" eaLnBrk="0" fontAlgn="base" hangingPunct="0">
              <a:spcBef>
                <a:spcPct val="50000"/>
              </a:spcBef>
              <a:spcAft>
                <a:spcPct val="0"/>
              </a:spcAft>
              <a:defRPr sz="1400">
                <a:solidFill>
                  <a:schemeClr val="tx1"/>
                </a:solidFill>
                <a:latin typeface="Verdana" pitchFamily="34" charset="0"/>
                <a:cs typeface="Arial" charset="0"/>
              </a:defRPr>
            </a:lvl9pPr>
          </a:lstStyle>
          <a:p>
            <a:pPr eaLnBrk="1" hangingPunct="1">
              <a:defRPr/>
            </a:pPr>
            <a:endParaRPr lang="en-US" altLang="en-US" smtClean="0"/>
          </a:p>
        </p:txBody>
      </p:sp>
      <p:sp>
        <p:nvSpPr>
          <p:cNvPr id="2051" name="Rectangle 2"/>
          <p:cNvSpPr>
            <a:spLocks noGrp="1" noChangeArrowheads="1"/>
          </p:cNvSpPr>
          <p:nvPr>
            <p:ph type="title"/>
          </p:nvPr>
        </p:nvSpPr>
        <p:spPr bwMode="auto">
          <a:xfrm>
            <a:off x="365125" y="395288"/>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365125" y="154622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490502" name="Rectangle 6"/>
          <p:cNvSpPr>
            <a:spLocks noGrp="1" noChangeArrowheads="1"/>
          </p:cNvSpPr>
          <p:nvPr>
            <p:ph type="ftr" sz="quarter" idx="3"/>
          </p:nvPr>
        </p:nvSpPr>
        <p:spPr bwMode="gray">
          <a:xfrm>
            <a:off x="381000" y="6545263"/>
            <a:ext cx="49847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900">
                <a:solidFill>
                  <a:schemeClr val="bg1"/>
                </a:solidFill>
              </a:defRPr>
            </a:lvl1pPr>
          </a:lstStyle>
          <a:p>
            <a:pPr>
              <a:defRPr/>
            </a:pPr>
            <a:endParaRPr lang="en-US" altLang="en-US"/>
          </a:p>
        </p:txBody>
      </p:sp>
      <p:sp>
        <p:nvSpPr>
          <p:cNvPr id="490503" name="Rectangle 7"/>
          <p:cNvSpPr>
            <a:spLocks noGrp="1" noChangeArrowheads="1"/>
          </p:cNvSpPr>
          <p:nvPr>
            <p:ph type="sldNum" sz="quarter" idx="4"/>
          </p:nvPr>
        </p:nvSpPr>
        <p:spPr bwMode="gray">
          <a:xfrm>
            <a:off x="150813" y="6545263"/>
            <a:ext cx="331787"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900">
                <a:solidFill>
                  <a:schemeClr val="bg1"/>
                </a:solidFill>
              </a:defRPr>
            </a:lvl1pPr>
          </a:lstStyle>
          <a:p>
            <a:pPr>
              <a:defRPr/>
            </a:pPr>
            <a:fld id="{CA36DD1B-F74F-4B49-850E-81DCFB50A644}" type="slidenum">
              <a:rPr lang="en-US" altLang="en-US"/>
              <a:pPr>
                <a:defRPr/>
              </a:pPr>
              <a:t>‹#›</a:t>
            </a:fld>
            <a:endParaRPr lang="en-US" altLang="en-US"/>
          </a:p>
        </p:txBody>
      </p:sp>
      <p:pic>
        <p:nvPicPr>
          <p:cNvPr id="2055" name="Picture 9" descr="Pearson_Bound_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488238" y="6356350"/>
            <a:ext cx="1655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rtl="0" eaLnBrk="0" fontAlgn="base" hangingPunct="0">
        <a:spcBef>
          <a:spcPct val="0"/>
        </a:spcBef>
        <a:spcAft>
          <a:spcPct val="0"/>
        </a:spcAft>
        <a:defRPr sz="2400" b="1">
          <a:solidFill>
            <a:schemeClr val="hlink"/>
          </a:solidFill>
          <a:latin typeface="+mj-lt"/>
          <a:ea typeface="+mj-ea"/>
          <a:cs typeface="+mj-cs"/>
        </a:defRPr>
      </a:lvl1pPr>
      <a:lvl2pPr algn="l" rtl="0" eaLnBrk="0" fontAlgn="base" hangingPunct="0">
        <a:spcBef>
          <a:spcPct val="0"/>
        </a:spcBef>
        <a:spcAft>
          <a:spcPct val="0"/>
        </a:spcAft>
        <a:defRPr sz="2400" b="1">
          <a:solidFill>
            <a:schemeClr val="hlink"/>
          </a:solidFill>
          <a:latin typeface="Verdana" pitchFamily="34" charset="0"/>
          <a:cs typeface="Arial" charset="0"/>
        </a:defRPr>
      </a:lvl2pPr>
      <a:lvl3pPr algn="l" rtl="0" eaLnBrk="0" fontAlgn="base" hangingPunct="0">
        <a:spcBef>
          <a:spcPct val="0"/>
        </a:spcBef>
        <a:spcAft>
          <a:spcPct val="0"/>
        </a:spcAft>
        <a:defRPr sz="2400" b="1">
          <a:solidFill>
            <a:schemeClr val="hlink"/>
          </a:solidFill>
          <a:latin typeface="Verdana" pitchFamily="34" charset="0"/>
          <a:cs typeface="Arial" charset="0"/>
        </a:defRPr>
      </a:lvl3pPr>
      <a:lvl4pPr algn="l" rtl="0" eaLnBrk="0" fontAlgn="base" hangingPunct="0">
        <a:spcBef>
          <a:spcPct val="0"/>
        </a:spcBef>
        <a:spcAft>
          <a:spcPct val="0"/>
        </a:spcAft>
        <a:defRPr sz="2400" b="1">
          <a:solidFill>
            <a:schemeClr val="hlink"/>
          </a:solidFill>
          <a:latin typeface="Verdana" pitchFamily="34" charset="0"/>
          <a:cs typeface="Arial" charset="0"/>
        </a:defRPr>
      </a:lvl4pPr>
      <a:lvl5pPr algn="l" rtl="0" eaLnBrk="0" fontAlgn="base" hangingPunct="0">
        <a:spcBef>
          <a:spcPct val="0"/>
        </a:spcBef>
        <a:spcAft>
          <a:spcPct val="0"/>
        </a:spcAft>
        <a:defRPr sz="2400" b="1">
          <a:solidFill>
            <a:schemeClr val="hlink"/>
          </a:solidFill>
          <a:latin typeface="Verdana" pitchFamily="34" charset="0"/>
          <a:cs typeface="Arial" charset="0"/>
        </a:defRPr>
      </a:lvl5pPr>
      <a:lvl6pPr marL="457200" algn="l" rtl="0" fontAlgn="base">
        <a:spcBef>
          <a:spcPct val="0"/>
        </a:spcBef>
        <a:spcAft>
          <a:spcPct val="0"/>
        </a:spcAft>
        <a:defRPr sz="2400" b="1">
          <a:solidFill>
            <a:schemeClr val="hlink"/>
          </a:solidFill>
          <a:latin typeface="Verdana" pitchFamily="34" charset="0"/>
          <a:cs typeface="Arial" charset="0"/>
        </a:defRPr>
      </a:lvl6pPr>
      <a:lvl7pPr marL="914400" algn="l" rtl="0" fontAlgn="base">
        <a:spcBef>
          <a:spcPct val="0"/>
        </a:spcBef>
        <a:spcAft>
          <a:spcPct val="0"/>
        </a:spcAft>
        <a:defRPr sz="2400" b="1">
          <a:solidFill>
            <a:schemeClr val="hlink"/>
          </a:solidFill>
          <a:latin typeface="Verdana" pitchFamily="34" charset="0"/>
          <a:cs typeface="Arial" charset="0"/>
        </a:defRPr>
      </a:lvl7pPr>
      <a:lvl8pPr marL="1371600" algn="l" rtl="0" fontAlgn="base">
        <a:spcBef>
          <a:spcPct val="0"/>
        </a:spcBef>
        <a:spcAft>
          <a:spcPct val="0"/>
        </a:spcAft>
        <a:defRPr sz="2400" b="1">
          <a:solidFill>
            <a:schemeClr val="hlink"/>
          </a:solidFill>
          <a:latin typeface="Verdana" pitchFamily="34" charset="0"/>
          <a:cs typeface="Arial" charset="0"/>
        </a:defRPr>
      </a:lvl8pPr>
      <a:lvl9pPr marL="1828800" algn="l" rtl="0" fontAlgn="base">
        <a:spcBef>
          <a:spcPct val="0"/>
        </a:spcBef>
        <a:spcAft>
          <a:spcPct val="0"/>
        </a:spcAft>
        <a:defRPr sz="2400" b="1">
          <a:solidFill>
            <a:schemeClr val="hlink"/>
          </a:solidFill>
          <a:latin typeface="Verdana" pitchFamily="34" charset="0"/>
          <a:cs typeface="Arial" charset="0"/>
        </a:defRPr>
      </a:lvl9pPr>
    </p:titleStyle>
    <p:bodyStyle>
      <a:lvl1pPr algn="l" rtl="0" eaLnBrk="0" fontAlgn="base" hangingPunct="0">
        <a:spcBef>
          <a:spcPct val="50000"/>
        </a:spcBef>
        <a:spcAft>
          <a:spcPct val="0"/>
        </a:spcAft>
        <a:buSzPct val="80000"/>
        <a:buFont typeface="Verdana" pitchFamily="34" charset="0"/>
        <a:defRPr sz="2000">
          <a:solidFill>
            <a:schemeClr val="tx1"/>
          </a:solidFill>
          <a:latin typeface="+mn-lt"/>
          <a:ea typeface="+mn-ea"/>
          <a:cs typeface="+mn-cs"/>
        </a:defRPr>
      </a:lvl1pPr>
      <a:lvl2pPr marL="179388" indent="-177800" algn="l" rtl="0" eaLnBrk="0" fontAlgn="base" hangingPunct="0">
        <a:spcBef>
          <a:spcPct val="50000"/>
        </a:spcBef>
        <a:spcAft>
          <a:spcPct val="0"/>
        </a:spcAft>
        <a:buSzPct val="80000"/>
        <a:buFont typeface="Verdana" pitchFamily="34" charset="0"/>
        <a:buChar char="•"/>
        <a:defRPr sz="2000">
          <a:solidFill>
            <a:schemeClr val="tx1"/>
          </a:solidFill>
          <a:latin typeface="+mn-lt"/>
          <a:cs typeface="+mn-cs"/>
        </a:defRPr>
      </a:lvl2pPr>
      <a:lvl3pPr marL="350838" indent="-169863" algn="l" rtl="0" eaLnBrk="0" fontAlgn="base" hangingPunct="0">
        <a:spcBef>
          <a:spcPct val="20000"/>
        </a:spcBef>
        <a:spcAft>
          <a:spcPct val="0"/>
        </a:spcAft>
        <a:buSzPct val="80000"/>
        <a:buFont typeface="Arial" charset="0"/>
        <a:buChar char="–"/>
        <a:defRPr sz="2000">
          <a:solidFill>
            <a:schemeClr val="tx1"/>
          </a:solidFill>
          <a:latin typeface="+mn-lt"/>
          <a:cs typeface="+mn-cs"/>
        </a:defRPr>
      </a:lvl3pPr>
      <a:lvl4pPr marL="541338" indent="-188913" algn="l" rtl="0" eaLnBrk="0" fontAlgn="base" hangingPunct="0">
        <a:spcBef>
          <a:spcPct val="20000"/>
        </a:spcBef>
        <a:spcAft>
          <a:spcPct val="0"/>
        </a:spcAft>
        <a:buSzPct val="80000"/>
        <a:buFont typeface="Arial" charset="0"/>
        <a:buChar char="○"/>
        <a:defRPr sz="2000">
          <a:solidFill>
            <a:schemeClr val="tx1"/>
          </a:solidFill>
          <a:latin typeface="+mn-lt"/>
          <a:cs typeface="+mn-cs"/>
        </a:defRPr>
      </a:lvl4pPr>
      <a:lvl5pPr marL="2057400" indent="-228600" algn="l" rtl="0" eaLnBrk="0" fontAlgn="base" hangingPunct="0">
        <a:lnSpc>
          <a:spcPct val="120000"/>
        </a:lnSpc>
        <a:spcBef>
          <a:spcPct val="0"/>
        </a:spcBef>
        <a:spcAft>
          <a:spcPct val="0"/>
        </a:spcAft>
        <a:buSzPct val="80000"/>
        <a:buFont typeface="Verdana" pitchFamily="34" charset="0"/>
        <a:buChar char="•"/>
        <a:defRPr sz="2000">
          <a:solidFill>
            <a:schemeClr val="tx1"/>
          </a:solidFill>
          <a:latin typeface="+mn-lt"/>
          <a:cs typeface="+mn-cs"/>
        </a:defRPr>
      </a:lvl5pPr>
      <a:lvl6pPr marL="25146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6pPr>
      <a:lvl7pPr marL="29718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7pPr>
      <a:lvl8pPr marL="34290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8pPr>
      <a:lvl9pPr marL="38862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localhost/Users/tonyatrappe/Desktop/presentationTT/Top_gear_intro.mp4" TargetMode="External"/><Relationship Id="rId1" Type="http://schemas.microsoft.com/office/2007/relationships/media" Target="file://localhost/Users/tonyatrappe/Desktop/presentationTT/Top_gear_intro.mp4" TargetMode="Externa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hyperlink" Target="Top_gear_race_resolved.mp4"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jpeg"/><Relationship Id="rId5" Type="http://schemas.openxmlformats.org/officeDocument/2006/relationships/hyperlink" Target="Top_gear_race_explained_1.mp4"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Top_gear_race_resolved.mp4" TargetMode="External"/><Relationship Id="rId5" Type="http://schemas.openxmlformats.org/officeDocument/2006/relationships/image" Target="../media/image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hyperlink" Target="Blunt_obciety.mp4"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jpeg"/><Relationship Id="rId5" Type="http://schemas.openxmlformats.org/officeDocument/2006/relationships/hyperlink" Target="Blunt_literal_obciety.mp4"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3.png"/><Relationship Id="rId5" Type="http://schemas.openxmlformats.org/officeDocument/2006/relationships/hyperlink" Target="Nose_painting_foothold.mp4"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6B06"/>
        </a:solidFill>
        <a:effectLst/>
      </p:bgPr>
    </p:bg>
    <p:spTree>
      <p:nvGrpSpPr>
        <p:cNvPr id="1" name=""/>
        <p:cNvGrpSpPr/>
        <p:nvPr/>
      </p:nvGrpSpPr>
      <p:grpSpPr>
        <a:xfrm>
          <a:off x="0" y="0"/>
          <a:ext cx="0" cy="0"/>
          <a:chOff x="0" y="0"/>
          <a:chExt cx="0" cy="0"/>
        </a:xfrm>
      </p:grpSpPr>
      <p:pic>
        <p:nvPicPr>
          <p:cNvPr id="12292" name="Picture 6" descr="C:\Users\Ania\Documents\MOJE DANE\Dropbox\TEACHER TRAINING dropbox\Pearson\Speakout 2016\parkou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688" y="0"/>
            <a:ext cx="37623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C:\Users\Ania\Documents\MOJE DANE\Dropbox\TEACHER TRAINING dropbox\Pearson\Speakout 2016\parko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2982913"/>
            <a:ext cx="447516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C:\Users\Ania\Documents\MOJE DANE\Dropbox\TEACHER TRAINING dropbox\Pearson\Speakout 2016\parkou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3246438"/>
            <a:ext cx="42338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C:\Users\Ania\Documents\MOJE DANE\Dropbox\TEACHER TRAINING dropbox\Pearson\Speakout 2016\parkour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0900" y="-65088"/>
            <a:ext cx="2673350" cy="356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animEffect transition="in" filter="fade">
                                      <p:cBhvr>
                                        <p:cTn id="9" dur="500"/>
                                        <p:tgtEl>
                                          <p:spTgt spid="122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p:cTn id="13" dur="500" fill="hold"/>
                                        <p:tgtEl>
                                          <p:spTgt spid="12292"/>
                                        </p:tgtEl>
                                        <p:attrNameLst>
                                          <p:attrName>ppt_w</p:attrName>
                                        </p:attrNameLst>
                                      </p:cBhvr>
                                      <p:tavLst>
                                        <p:tav tm="0">
                                          <p:val>
                                            <p:fltVal val="0"/>
                                          </p:val>
                                        </p:tav>
                                        <p:tav tm="100000">
                                          <p:val>
                                            <p:strVal val="#ppt_w"/>
                                          </p:val>
                                        </p:tav>
                                      </p:tavLst>
                                    </p:anim>
                                    <p:anim calcmode="lin" valueType="num">
                                      <p:cBhvr>
                                        <p:cTn id="14" dur="500" fill="hold"/>
                                        <p:tgtEl>
                                          <p:spTgt spid="12292"/>
                                        </p:tgtEl>
                                        <p:attrNameLst>
                                          <p:attrName>ppt_h</p:attrName>
                                        </p:attrNameLst>
                                      </p:cBhvr>
                                      <p:tavLst>
                                        <p:tav tm="0">
                                          <p:val>
                                            <p:fltVal val="0"/>
                                          </p:val>
                                        </p:tav>
                                        <p:tav tm="100000">
                                          <p:val>
                                            <p:strVal val="#ppt_h"/>
                                          </p:val>
                                        </p:tav>
                                      </p:tavLst>
                                    </p:anim>
                                    <p:animEffect transition="in" filter="fade">
                                      <p:cBhvr>
                                        <p:cTn id="15" dur="500"/>
                                        <p:tgtEl>
                                          <p:spTgt spid="1229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295"/>
                                        </p:tgtEl>
                                        <p:attrNameLst>
                                          <p:attrName>style.visibility</p:attrName>
                                        </p:attrNameLst>
                                      </p:cBhvr>
                                      <p:to>
                                        <p:strVal val="visible"/>
                                      </p:to>
                                    </p:set>
                                    <p:anim calcmode="lin" valueType="num">
                                      <p:cBhvr>
                                        <p:cTn id="19" dur="500" fill="hold"/>
                                        <p:tgtEl>
                                          <p:spTgt spid="12295"/>
                                        </p:tgtEl>
                                        <p:attrNameLst>
                                          <p:attrName>ppt_w</p:attrName>
                                        </p:attrNameLst>
                                      </p:cBhvr>
                                      <p:tavLst>
                                        <p:tav tm="0">
                                          <p:val>
                                            <p:fltVal val="0"/>
                                          </p:val>
                                        </p:tav>
                                        <p:tav tm="100000">
                                          <p:val>
                                            <p:strVal val="#ppt_w"/>
                                          </p:val>
                                        </p:tav>
                                      </p:tavLst>
                                    </p:anim>
                                    <p:anim calcmode="lin" valueType="num">
                                      <p:cBhvr>
                                        <p:cTn id="20" dur="500" fill="hold"/>
                                        <p:tgtEl>
                                          <p:spTgt spid="12295"/>
                                        </p:tgtEl>
                                        <p:attrNameLst>
                                          <p:attrName>ppt_h</p:attrName>
                                        </p:attrNameLst>
                                      </p:cBhvr>
                                      <p:tavLst>
                                        <p:tav tm="0">
                                          <p:val>
                                            <p:fltVal val="0"/>
                                          </p:val>
                                        </p:tav>
                                        <p:tav tm="100000">
                                          <p:val>
                                            <p:strVal val="#ppt_h"/>
                                          </p:val>
                                        </p:tav>
                                      </p:tavLst>
                                    </p:anim>
                                    <p:animEffect transition="in" filter="fade">
                                      <p:cBhvr>
                                        <p:cTn id="21" dur="500"/>
                                        <p:tgtEl>
                                          <p:spTgt spid="1229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293"/>
                                        </p:tgtEl>
                                        <p:attrNameLst>
                                          <p:attrName>style.visibility</p:attrName>
                                        </p:attrNameLst>
                                      </p:cBhvr>
                                      <p:to>
                                        <p:strVal val="visible"/>
                                      </p:to>
                                    </p:set>
                                    <p:anim calcmode="lin" valueType="num">
                                      <p:cBhvr>
                                        <p:cTn id="25" dur="500" fill="hold"/>
                                        <p:tgtEl>
                                          <p:spTgt spid="12293"/>
                                        </p:tgtEl>
                                        <p:attrNameLst>
                                          <p:attrName>ppt_w</p:attrName>
                                        </p:attrNameLst>
                                      </p:cBhvr>
                                      <p:tavLst>
                                        <p:tav tm="0">
                                          <p:val>
                                            <p:fltVal val="0"/>
                                          </p:val>
                                        </p:tav>
                                        <p:tav tm="100000">
                                          <p:val>
                                            <p:strVal val="#ppt_w"/>
                                          </p:val>
                                        </p:tav>
                                      </p:tavLst>
                                    </p:anim>
                                    <p:anim calcmode="lin" valueType="num">
                                      <p:cBhvr>
                                        <p:cTn id="26" dur="500" fill="hold"/>
                                        <p:tgtEl>
                                          <p:spTgt spid="12293"/>
                                        </p:tgtEl>
                                        <p:attrNameLst>
                                          <p:attrName>ppt_h</p:attrName>
                                        </p:attrNameLst>
                                      </p:cBhvr>
                                      <p:tavLst>
                                        <p:tav tm="0">
                                          <p:val>
                                            <p:fltVal val="0"/>
                                          </p:val>
                                        </p:tav>
                                        <p:tav tm="100000">
                                          <p:val>
                                            <p:strVal val="#ppt_h"/>
                                          </p:val>
                                        </p:tav>
                                      </p:tavLst>
                                    </p:anim>
                                    <p:animEffect transition="in" filter="fade">
                                      <p:cBhvr>
                                        <p:cTn id="2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op_gear_intro.mp4">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708025" y="571500"/>
            <a:ext cx="7432675" cy="5575300"/>
          </a:xfrm>
        </p:spPr>
      </p:pic>
      <p:pic>
        <p:nvPicPr>
          <p:cNvPr id="16389" name="Picture 6" descr="C:\Users\Ania\Documents\MOJE DANE\Dropbox\TEACHER TRAINING dropbox\Pearson\Speakout 2016\41FYRWNlFKL._SX350_BO1,204,203,2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0863" y="0"/>
            <a:ext cx="973137"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p:cNvSpPr>
            <a:spLocks noGrp="1"/>
          </p:cNvSpPr>
          <p:nvPr>
            <p:ph type="title"/>
          </p:nvPr>
        </p:nvSpPr>
        <p:spPr/>
        <p:txBody>
          <a:bodyPr/>
          <a:lstStyle/>
          <a:p>
            <a:pPr algn="ctr"/>
            <a:r>
              <a:rPr lang="pl-PL" altLang="en-US" dirty="0" smtClean="0">
                <a:hlinkClick r:id="rId5" action="ppaction://hlinkfile"/>
              </a:rPr>
              <a:t>Top Gear  - the race explained</a:t>
            </a:r>
            <a:endParaRPr lang="en-US" altLang="en-US" dirty="0" smtClean="0"/>
          </a:p>
        </p:txBody>
      </p:sp>
      <p:pic>
        <p:nvPicPr>
          <p:cNvPr id="6" name="Picture 6" descr="C:\Users\Ania\Documents\MOJE DANE\Dropbox\TEACHER TRAINING dropbox\Pearson\Speakout 2016\41FYRWNlFKL._SX350_BO1,204,203,200_.jpg"/>
          <p:cNvPicPr>
            <a:picLocks noChangeAspect="1" noChangeArrowheads="1"/>
          </p:cNvPicPr>
          <p:nvPr/>
        </p:nvPicPr>
        <p:blipFill>
          <a:blip r:embed="rId6"/>
          <a:srcRect/>
          <a:stretch>
            <a:fillRect/>
          </a:stretch>
        </p:blipFill>
        <p:spPr bwMode="auto">
          <a:xfrm>
            <a:off x="1" y="4448014"/>
            <a:ext cx="1379134" cy="1954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ytuł 1"/>
          <p:cNvSpPr txBox="1">
            <a:spLocks/>
          </p:cNvSpPr>
          <p:nvPr/>
        </p:nvSpPr>
        <p:spPr bwMode="auto">
          <a:xfrm>
            <a:off x="427038" y="2641600"/>
            <a:ext cx="8229600"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algn="l" rtl="0" eaLnBrk="0" fontAlgn="base" hangingPunct="0">
              <a:spcBef>
                <a:spcPct val="0"/>
              </a:spcBef>
              <a:spcAft>
                <a:spcPct val="0"/>
              </a:spcAft>
              <a:defRPr sz="2400" b="1">
                <a:solidFill>
                  <a:schemeClr val="hlink"/>
                </a:solidFill>
                <a:latin typeface="+mj-lt"/>
                <a:ea typeface="+mj-ea"/>
                <a:cs typeface="+mj-cs"/>
              </a:defRPr>
            </a:lvl1pPr>
            <a:lvl2pPr algn="l" rtl="0" eaLnBrk="0" fontAlgn="base" hangingPunct="0">
              <a:spcBef>
                <a:spcPct val="0"/>
              </a:spcBef>
              <a:spcAft>
                <a:spcPct val="0"/>
              </a:spcAft>
              <a:defRPr sz="2400" b="1">
                <a:solidFill>
                  <a:schemeClr val="hlink"/>
                </a:solidFill>
                <a:latin typeface="Verdana" pitchFamily="34" charset="0"/>
                <a:cs typeface="Arial" charset="0"/>
              </a:defRPr>
            </a:lvl2pPr>
            <a:lvl3pPr algn="l" rtl="0" eaLnBrk="0" fontAlgn="base" hangingPunct="0">
              <a:spcBef>
                <a:spcPct val="0"/>
              </a:spcBef>
              <a:spcAft>
                <a:spcPct val="0"/>
              </a:spcAft>
              <a:defRPr sz="2400" b="1">
                <a:solidFill>
                  <a:schemeClr val="hlink"/>
                </a:solidFill>
                <a:latin typeface="Verdana" pitchFamily="34" charset="0"/>
                <a:cs typeface="Arial" charset="0"/>
              </a:defRPr>
            </a:lvl3pPr>
            <a:lvl4pPr algn="l" rtl="0" eaLnBrk="0" fontAlgn="base" hangingPunct="0">
              <a:spcBef>
                <a:spcPct val="0"/>
              </a:spcBef>
              <a:spcAft>
                <a:spcPct val="0"/>
              </a:spcAft>
              <a:defRPr sz="2400" b="1">
                <a:solidFill>
                  <a:schemeClr val="hlink"/>
                </a:solidFill>
                <a:latin typeface="Verdana" pitchFamily="34" charset="0"/>
                <a:cs typeface="Arial" charset="0"/>
              </a:defRPr>
            </a:lvl4pPr>
            <a:lvl5pPr algn="l" rtl="0" eaLnBrk="0" fontAlgn="base" hangingPunct="0">
              <a:spcBef>
                <a:spcPct val="0"/>
              </a:spcBef>
              <a:spcAft>
                <a:spcPct val="0"/>
              </a:spcAft>
              <a:defRPr sz="2400" b="1">
                <a:solidFill>
                  <a:schemeClr val="hlink"/>
                </a:solidFill>
                <a:latin typeface="Verdana" pitchFamily="34" charset="0"/>
                <a:cs typeface="Arial" charset="0"/>
              </a:defRPr>
            </a:lvl5pPr>
            <a:lvl6pPr marL="457200" algn="l" rtl="0" fontAlgn="base">
              <a:spcBef>
                <a:spcPct val="0"/>
              </a:spcBef>
              <a:spcAft>
                <a:spcPct val="0"/>
              </a:spcAft>
              <a:defRPr sz="2400" b="1">
                <a:solidFill>
                  <a:schemeClr val="hlink"/>
                </a:solidFill>
                <a:latin typeface="Verdana" pitchFamily="34" charset="0"/>
                <a:cs typeface="Arial" charset="0"/>
              </a:defRPr>
            </a:lvl6pPr>
            <a:lvl7pPr marL="914400" algn="l" rtl="0" fontAlgn="base">
              <a:spcBef>
                <a:spcPct val="0"/>
              </a:spcBef>
              <a:spcAft>
                <a:spcPct val="0"/>
              </a:spcAft>
              <a:defRPr sz="2400" b="1">
                <a:solidFill>
                  <a:schemeClr val="hlink"/>
                </a:solidFill>
                <a:latin typeface="Verdana" pitchFamily="34" charset="0"/>
                <a:cs typeface="Arial" charset="0"/>
              </a:defRPr>
            </a:lvl7pPr>
            <a:lvl8pPr marL="1371600" algn="l" rtl="0" fontAlgn="base">
              <a:spcBef>
                <a:spcPct val="0"/>
              </a:spcBef>
              <a:spcAft>
                <a:spcPct val="0"/>
              </a:spcAft>
              <a:defRPr sz="2400" b="1">
                <a:solidFill>
                  <a:schemeClr val="hlink"/>
                </a:solidFill>
                <a:latin typeface="Verdana" pitchFamily="34" charset="0"/>
                <a:cs typeface="Arial" charset="0"/>
              </a:defRPr>
            </a:lvl8pPr>
            <a:lvl9pPr marL="1828800" algn="l" rtl="0" fontAlgn="base">
              <a:spcBef>
                <a:spcPct val="0"/>
              </a:spcBef>
              <a:spcAft>
                <a:spcPct val="0"/>
              </a:spcAft>
              <a:defRPr sz="2400" b="1">
                <a:solidFill>
                  <a:schemeClr val="hlink"/>
                </a:solidFill>
                <a:latin typeface="Verdana" pitchFamily="34" charset="0"/>
                <a:cs typeface="Arial" charset="0"/>
              </a:defRPr>
            </a:lvl9pPr>
          </a:lstStyle>
          <a:p>
            <a:pPr algn="ctr">
              <a:defRPr/>
            </a:pPr>
            <a:r>
              <a:rPr lang="pl-PL" altLang="en-US" kern="0" dirty="0" smtClean="0">
                <a:hlinkClick r:id="rId7" action="ppaction://hlinkfile"/>
              </a:rPr>
              <a:t>Top Gear  - the race resolved</a:t>
            </a:r>
            <a:endParaRPr lang="en-US" altLang="en-US" kern="0" dirty="0" smtClean="0"/>
          </a:p>
        </p:txBody>
      </p:sp>
      <p:pic>
        <p:nvPicPr>
          <p:cNvPr id="2" name="Top_gear_race_explained_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741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Users\Ania\Documents\MOJE DANE\Dropbox\TEACHER TRAINING dropbox\Pearson\Speakout 2016\41FYRWNlFKL._SX350_BO1,204,203,200_.jpg"/>
          <p:cNvPicPr>
            <a:picLocks noChangeAspect="1" noChangeArrowheads="1"/>
          </p:cNvPicPr>
          <p:nvPr/>
        </p:nvPicPr>
        <p:blipFill>
          <a:blip r:embed="rId5"/>
          <a:srcRect/>
          <a:stretch>
            <a:fillRect/>
          </a:stretch>
        </p:blipFill>
        <p:spPr bwMode="auto">
          <a:xfrm>
            <a:off x="1" y="4448014"/>
            <a:ext cx="1379134" cy="1954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ytuł 1"/>
          <p:cNvSpPr txBox="1">
            <a:spLocks/>
          </p:cNvSpPr>
          <p:nvPr/>
        </p:nvSpPr>
        <p:spPr bwMode="auto">
          <a:xfrm>
            <a:off x="357464" y="395356"/>
            <a:ext cx="8229600"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algn="l" rtl="0" eaLnBrk="0" fontAlgn="base" hangingPunct="0">
              <a:spcBef>
                <a:spcPct val="0"/>
              </a:spcBef>
              <a:spcAft>
                <a:spcPct val="0"/>
              </a:spcAft>
              <a:defRPr sz="2400" b="1">
                <a:solidFill>
                  <a:schemeClr val="hlink"/>
                </a:solidFill>
                <a:latin typeface="+mj-lt"/>
                <a:ea typeface="+mj-ea"/>
                <a:cs typeface="+mj-cs"/>
              </a:defRPr>
            </a:lvl1pPr>
            <a:lvl2pPr algn="l" rtl="0" eaLnBrk="0" fontAlgn="base" hangingPunct="0">
              <a:spcBef>
                <a:spcPct val="0"/>
              </a:spcBef>
              <a:spcAft>
                <a:spcPct val="0"/>
              </a:spcAft>
              <a:defRPr sz="2400" b="1">
                <a:solidFill>
                  <a:schemeClr val="hlink"/>
                </a:solidFill>
                <a:latin typeface="Verdana" pitchFamily="34" charset="0"/>
                <a:cs typeface="Arial" charset="0"/>
              </a:defRPr>
            </a:lvl2pPr>
            <a:lvl3pPr algn="l" rtl="0" eaLnBrk="0" fontAlgn="base" hangingPunct="0">
              <a:spcBef>
                <a:spcPct val="0"/>
              </a:spcBef>
              <a:spcAft>
                <a:spcPct val="0"/>
              </a:spcAft>
              <a:defRPr sz="2400" b="1">
                <a:solidFill>
                  <a:schemeClr val="hlink"/>
                </a:solidFill>
                <a:latin typeface="Verdana" pitchFamily="34" charset="0"/>
                <a:cs typeface="Arial" charset="0"/>
              </a:defRPr>
            </a:lvl3pPr>
            <a:lvl4pPr algn="l" rtl="0" eaLnBrk="0" fontAlgn="base" hangingPunct="0">
              <a:spcBef>
                <a:spcPct val="0"/>
              </a:spcBef>
              <a:spcAft>
                <a:spcPct val="0"/>
              </a:spcAft>
              <a:defRPr sz="2400" b="1">
                <a:solidFill>
                  <a:schemeClr val="hlink"/>
                </a:solidFill>
                <a:latin typeface="Verdana" pitchFamily="34" charset="0"/>
                <a:cs typeface="Arial" charset="0"/>
              </a:defRPr>
            </a:lvl4pPr>
            <a:lvl5pPr algn="l" rtl="0" eaLnBrk="0" fontAlgn="base" hangingPunct="0">
              <a:spcBef>
                <a:spcPct val="0"/>
              </a:spcBef>
              <a:spcAft>
                <a:spcPct val="0"/>
              </a:spcAft>
              <a:defRPr sz="2400" b="1">
                <a:solidFill>
                  <a:schemeClr val="hlink"/>
                </a:solidFill>
                <a:latin typeface="Verdana" pitchFamily="34" charset="0"/>
                <a:cs typeface="Arial" charset="0"/>
              </a:defRPr>
            </a:lvl5pPr>
            <a:lvl6pPr marL="457200" algn="l" rtl="0" fontAlgn="base">
              <a:spcBef>
                <a:spcPct val="0"/>
              </a:spcBef>
              <a:spcAft>
                <a:spcPct val="0"/>
              </a:spcAft>
              <a:defRPr sz="2400" b="1">
                <a:solidFill>
                  <a:schemeClr val="hlink"/>
                </a:solidFill>
                <a:latin typeface="Verdana" pitchFamily="34" charset="0"/>
                <a:cs typeface="Arial" charset="0"/>
              </a:defRPr>
            </a:lvl6pPr>
            <a:lvl7pPr marL="914400" algn="l" rtl="0" fontAlgn="base">
              <a:spcBef>
                <a:spcPct val="0"/>
              </a:spcBef>
              <a:spcAft>
                <a:spcPct val="0"/>
              </a:spcAft>
              <a:defRPr sz="2400" b="1">
                <a:solidFill>
                  <a:schemeClr val="hlink"/>
                </a:solidFill>
                <a:latin typeface="Verdana" pitchFamily="34" charset="0"/>
                <a:cs typeface="Arial" charset="0"/>
              </a:defRPr>
            </a:lvl7pPr>
            <a:lvl8pPr marL="1371600" algn="l" rtl="0" fontAlgn="base">
              <a:spcBef>
                <a:spcPct val="0"/>
              </a:spcBef>
              <a:spcAft>
                <a:spcPct val="0"/>
              </a:spcAft>
              <a:defRPr sz="2400" b="1">
                <a:solidFill>
                  <a:schemeClr val="hlink"/>
                </a:solidFill>
                <a:latin typeface="Verdana" pitchFamily="34" charset="0"/>
                <a:cs typeface="Arial" charset="0"/>
              </a:defRPr>
            </a:lvl8pPr>
            <a:lvl9pPr marL="1828800" algn="l" rtl="0" fontAlgn="base">
              <a:spcBef>
                <a:spcPct val="0"/>
              </a:spcBef>
              <a:spcAft>
                <a:spcPct val="0"/>
              </a:spcAft>
              <a:defRPr sz="2400" b="1">
                <a:solidFill>
                  <a:schemeClr val="hlink"/>
                </a:solidFill>
                <a:latin typeface="Verdana" pitchFamily="34" charset="0"/>
                <a:cs typeface="Arial" charset="0"/>
              </a:defRPr>
            </a:lvl9pPr>
          </a:lstStyle>
          <a:p>
            <a:pPr algn="ctr">
              <a:defRPr/>
            </a:pPr>
            <a:r>
              <a:rPr lang="pl-PL" altLang="en-US" kern="0" dirty="0" smtClean="0">
                <a:hlinkClick r:id="rId6" action="ppaction://hlinkfile"/>
              </a:rPr>
              <a:t>Top Gear  - the race resolved</a:t>
            </a:r>
            <a:endParaRPr lang="en-US" altLang="en-US" kern="0" dirty="0" smtClean="0"/>
          </a:p>
        </p:txBody>
      </p:sp>
      <p:pic>
        <p:nvPicPr>
          <p:cNvPr id="4" name="Top_gear_race_resolv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1850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ymbol zastępczy zawartości 2"/>
          <p:cNvSpPr>
            <a:spLocks noGrp="1"/>
          </p:cNvSpPr>
          <p:nvPr>
            <p:ph idx="1"/>
          </p:nvPr>
        </p:nvSpPr>
        <p:spPr>
          <a:xfrm>
            <a:off x="365125" y="1978025"/>
            <a:ext cx="8229600" cy="3375025"/>
          </a:xfrm>
        </p:spPr>
        <p:txBody>
          <a:bodyPr/>
          <a:lstStyle/>
          <a:p>
            <a:pPr>
              <a:lnSpc>
                <a:spcPct val="150000"/>
              </a:lnSpc>
            </a:pPr>
            <a:r>
              <a:rPr lang="en-GB" altLang="en-US" sz="3600" smtClean="0"/>
              <a:t>"Language acquisition does not require extensive use of conscious grammatical rules, and does not require tedious drill." </a:t>
            </a:r>
          </a:p>
        </p:txBody>
      </p:sp>
      <p:pic>
        <p:nvPicPr>
          <p:cNvPr id="19461" name="Picture 2" descr="C:\Users\Ania\Documents\MOJE DANE\Dropbox\TEACHER TRAINING dropbox\Pearson\Speakout 2016\krashen_surpris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8956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500" fill="hold"/>
                                        <p:tgtEl>
                                          <p:spTgt spid="19461"/>
                                        </p:tgtEl>
                                        <p:attrNameLst>
                                          <p:attrName>ppt_w</p:attrName>
                                        </p:attrNameLst>
                                      </p:cBhvr>
                                      <p:tavLst>
                                        <p:tav tm="0">
                                          <p:val>
                                            <p:fltVal val="0"/>
                                          </p:val>
                                        </p:tav>
                                        <p:tav tm="100000">
                                          <p:val>
                                            <p:strVal val="#ppt_w"/>
                                          </p:val>
                                        </p:tav>
                                      </p:tavLst>
                                    </p:anim>
                                    <p:anim calcmode="lin" valueType="num">
                                      <p:cBhvr>
                                        <p:cTn id="8" dur="500" fill="hold"/>
                                        <p:tgtEl>
                                          <p:spTgt spid="19461"/>
                                        </p:tgtEl>
                                        <p:attrNameLst>
                                          <p:attrName>ppt_h</p:attrName>
                                        </p:attrNameLst>
                                      </p:cBhvr>
                                      <p:tavLst>
                                        <p:tav tm="0">
                                          <p:val>
                                            <p:fltVal val="0"/>
                                          </p:val>
                                        </p:tav>
                                        <p:tav tm="100000">
                                          <p:val>
                                            <p:strVal val="#ppt_h"/>
                                          </p:val>
                                        </p:tav>
                                      </p:tavLst>
                                    </p:anim>
                                    <p:animEffect transition="in" filter="fade">
                                      <p:cBhvr>
                                        <p:cTn id="9" dur="500"/>
                                        <p:tgtEl>
                                          <p:spTgt spid="1946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9458">
                                            <p:txEl>
                                              <p:pRg st="0" end="0"/>
                                            </p:txEl>
                                          </p:spTgt>
                                        </p:tgtEl>
                                        <p:attrNameLst>
                                          <p:attrName>style.visibility</p:attrName>
                                        </p:attrNameLst>
                                      </p:cBhvr>
                                      <p:to>
                                        <p:strVal val="visible"/>
                                      </p:to>
                                    </p:set>
                                    <p:animEffect transition="in" filter="wipe(up)">
                                      <p:cBhvr>
                                        <p:cTn id="14" dur="5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781397" y="742512"/>
            <a:ext cx="7581207" cy="646331"/>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pl-PL" sz="3600" b="1" cap="all">
                <a:ln/>
                <a:solidFill>
                  <a:srgbClr val="ED6B0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comprehensible input</a:t>
            </a:r>
            <a:endParaRPr lang="en-GB" sz="3600" b="1" cap="all">
              <a:ln/>
              <a:solidFill>
                <a:srgbClr val="ED6B0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0486" name="Picture 8" descr="C:\Users\Ania\Documents\MOJE DANE\Dropbox\TEACHER TRAINING dropbox\Pearson\Speakout 2016\01listening-foto-web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8" y="1807517"/>
            <a:ext cx="54292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https://blog.itriagehealth.com/wp-content/uploads/2014/11/Reading-to-children.jpg"/>
          <p:cNvPicPr>
            <a:picLocks noChangeAspect="1" noChangeArrowheads="1"/>
          </p:cNvPicPr>
          <p:nvPr/>
        </p:nvPicPr>
        <p:blipFill>
          <a:blip r:embed="rId4">
            <a:clrChange>
              <a:clrFrom>
                <a:srgbClr val="FBF7EC"/>
              </a:clrFrom>
              <a:clrTo>
                <a:srgbClr val="FBF7EC">
                  <a:alpha val="0"/>
                </a:srgbClr>
              </a:clrTo>
            </a:clrChange>
            <a:extLst>
              <a:ext uri="{28A0092B-C50C-407E-A947-70E740481C1C}">
                <a14:useLocalDpi xmlns:a14="http://schemas.microsoft.com/office/drawing/2010/main" val="0"/>
              </a:ext>
            </a:extLst>
          </a:blip>
          <a:srcRect/>
          <a:stretch>
            <a:fillRect/>
          </a:stretch>
        </p:blipFill>
        <p:spPr bwMode="auto">
          <a:xfrm>
            <a:off x="3967566" y="3007529"/>
            <a:ext cx="5089009" cy="3397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wipe(left)">
                                      <p:cBhvr>
                                        <p:cTn id="14" dur="500"/>
                                        <p:tgtEl>
                                          <p:spTgt spid="2048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488"/>
                                        </p:tgtEl>
                                        <p:attrNameLst>
                                          <p:attrName>style.visibility</p:attrName>
                                        </p:attrNameLst>
                                      </p:cBhvr>
                                      <p:to>
                                        <p:strVal val="visible"/>
                                      </p:to>
                                    </p:set>
                                    <p:animEffect transition="in" filter="wipe(down)">
                                      <p:cBhvr>
                                        <p:cTn id="19"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1862051" y="4267915"/>
            <a:ext cx="5419898" cy="646331"/>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pl-PL" sz="3600" b="1" cap="all">
                <a:ln/>
                <a:solidFill>
                  <a:srgbClr val="ED6B0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affective filter</a:t>
            </a:r>
            <a:endParaRPr lang="en-GB" sz="3600" b="1" cap="all">
              <a:ln/>
              <a:solidFill>
                <a:srgbClr val="ED6B0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16738" name="Picture 2" descr="http://fishwah.com/wp-content/uploads/2013/06/feeling-faces2_3x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5989189" cy="39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6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6738"/>
                                        </p:tgtEl>
                                        <p:attrNameLst>
                                          <p:attrName>style.visibility</p:attrName>
                                        </p:attrNameLst>
                                      </p:cBhvr>
                                      <p:to>
                                        <p:strVal val="visible"/>
                                      </p:to>
                                    </p:set>
                                    <p:animEffect transition="in" filter="fade">
                                      <p:cBhvr>
                                        <p:cTn id="14" dur="10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idx="1"/>
          </p:nvPr>
        </p:nvPicPr>
        <p:blipFill>
          <a:blip r:embed="rId3"/>
          <a:srcRect/>
          <a:stretch>
            <a:fillRect/>
          </a:stretch>
        </p:blipFill>
        <p:spPr>
          <a:xfrm>
            <a:off x="2609850" y="66675"/>
            <a:ext cx="4256088" cy="6307138"/>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21509" name="Strzałka w dół 6"/>
          <p:cNvSpPr>
            <a:spLocks noChangeArrowheads="1"/>
          </p:cNvSpPr>
          <p:nvPr/>
        </p:nvSpPr>
        <p:spPr bwMode="auto">
          <a:xfrm rot="-6966636">
            <a:off x="1753394" y="-84931"/>
            <a:ext cx="638175" cy="1328737"/>
          </a:xfrm>
          <a:prstGeom prst="downArrow">
            <a:avLst>
              <a:gd name="adj1" fmla="val 50000"/>
              <a:gd name="adj2" fmla="val 49941"/>
            </a:avLst>
          </a:prstGeom>
          <a:solidFill>
            <a:srgbClr val="ED6B0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buSzPct val="80000"/>
              <a:buFont typeface="Verdana" pitchFamily="34" charset="0"/>
              <a:defRPr sz="2000">
                <a:solidFill>
                  <a:schemeClr val="tx1"/>
                </a:solidFill>
                <a:latin typeface="Verdana" pitchFamily="34" charset="0"/>
                <a:cs typeface="Arial" charset="0"/>
              </a:defRPr>
            </a:lvl1pPr>
            <a:lvl2pPr marL="742950" indent="-285750" eaLnBrk="0" hangingPunct="0">
              <a:buSzPct val="80000"/>
              <a:buFont typeface="Verdana" pitchFamily="34" charset="0"/>
              <a:buChar char="•"/>
              <a:defRPr sz="2000">
                <a:solidFill>
                  <a:schemeClr val="tx1"/>
                </a:solidFill>
                <a:latin typeface="Verdana" pitchFamily="34" charset="0"/>
                <a:cs typeface="Arial" charset="0"/>
              </a:defRPr>
            </a:lvl2pPr>
            <a:lvl3pPr marL="1143000" indent="-228600" eaLnBrk="0" hangingPunct="0">
              <a:spcBef>
                <a:spcPct val="20000"/>
              </a:spcBef>
              <a:buSzPct val="80000"/>
              <a:buFont typeface="Arial" charset="0"/>
              <a:buChar char="–"/>
              <a:defRPr sz="2000">
                <a:solidFill>
                  <a:schemeClr val="tx1"/>
                </a:solidFill>
                <a:latin typeface="Verdana" pitchFamily="34" charset="0"/>
                <a:cs typeface="Arial" charset="0"/>
              </a:defRPr>
            </a:lvl3pPr>
            <a:lvl4pPr marL="1600200" indent="-228600" eaLnBrk="0" hangingPunct="0">
              <a:spcBef>
                <a:spcPct val="20000"/>
              </a:spcBef>
              <a:buSzPct val="80000"/>
              <a:buFont typeface="Arial" charset="0"/>
              <a:buChar char="○"/>
              <a:defRPr sz="2000">
                <a:solidFill>
                  <a:schemeClr val="tx1"/>
                </a:solidFill>
                <a:latin typeface="Verdana" pitchFamily="34" charset="0"/>
                <a:cs typeface="Arial" charset="0"/>
              </a:defRPr>
            </a:lvl4pPr>
            <a:lvl5pPr marL="2057400" indent="-228600" eaLnBrk="0" hangingPunct="0">
              <a:lnSpc>
                <a:spcPct val="120000"/>
              </a:lnSpc>
              <a:spcBef>
                <a:spcPct val="0"/>
              </a:spcBef>
              <a:buSzPct val="80000"/>
              <a:buFont typeface="Verdana" pitchFamily="34" charset="0"/>
              <a:buChar char="•"/>
              <a:defRPr sz="2000">
                <a:solidFill>
                  <a:schemeClr val="tx1"/>
                </a:solidFill>
                <a:latin typeface="Verdana" pitchFamily="34" charset="0"/>
                <a:cs typeface="Arial" charset="0"/>
              </a:defRPr>
            </a:lvl5pPr>
            <a:lvl6pPr marL="2514600" indent="-228600" eaLnBrk="0" fontAlgn="base" hangingPunct="0">
              <a:lnSpc>
                <a:spcPct val="120000"/>
              </a:lnSpc>
              <a:spcBef>
                <a:spcPct val="0"/>
              </a:spcBef>
              <a:spcAft>
                <a:spcPct val="0"/>
              </a:spcAft>
              <a:buSzPct val="80000"/>
              <a:buFont typeface="Verdana" pitchFamily="34" charset="0"/>
              <a:buChar char="•"/>
              <a:defRPr sz="2000">
                <a:solidFill>
                  <a:schemeClr val="tx1"/>
                </a:solidFill>
                <a:latin typeface="Verdana" pitchFamily="34" charset="0"/>
                <a:cs typeface="Arial" charset="0"/>
              </a:defRPr>
            </a:lvl6pPr>
            <a:lvl7pPr marL="2971800" indent="-228600" eaLnBrk="0" fontAlgn="base" hangingPunct="0">
              <a:lnSpc>
                <a:spcPct val="120000"/>
              </a:lnSpc>
              <a:spcBef>
                <a:spcPct val="0"/>
              </a:spcBef>
              <a:spcAft>
                <a:spcPct val="0"/>
              </a:spcAft>
              <a:buSzPct val="80000"/>
              <a:buFont typeface="Verdana" pitchFamily="34" charset="0"/>
              <a:buChar char="•"/>
              <a:defRPr sz="2000">
                <a:solidFill>
                  <a:schemeClr val="tx1"/>
                </a:solidFill>
                <a:latin typeface="Verdana" pitchFamily="34" charset="0"/>
                <a:cs typeface="Arial" charset="0"/>
              </a:defRPr>
            </a:lvl7pPr>
            <a:lvl8pPr marL="3429000" indent="-228600" eaLnBrk="0" fontAlgn="base" hangingPunct="0">
              <a:lnSpc>
                <a:spcPct val="120000"/>
              </a:lnSpc>
              <a:spcBef>
                <a:spcPct val="0"/>
              </a:spcBef>
              <a:spcAft>
                <a:spcPct val="0"/>
              </a:spcAft>
              <a:buSzPct val="80000"/>
              <a:buFont typeface="Verdana" pitchFamily="34" charset="0"/>
              <a:buChar char="•"/>
              <a:defRPr sz="2000">
                <a:solidFill>
                  <a:schemeClr val="tx1"/>
                </a:solidFill>
                <a:latin typeface="Verdana" pitchFamily="34" charset="0"/>
                <a:cs typeface="Arial" charset="0"/>
              </a:defRPr>
            </a:lvl8pPr>
            <a:lvl9pPr marL="3886200" indent="-228600" eaLnBrk="0" fontAlgn="base" hangingPunct="0">
              <a:lnSpc>
                <a:spcPct val="120000"/>
              </a:lnSpc>
              <a:spcBef>
                <a:spcPct val="0"/>
              </a:spcBef>
              <a:spcAft>
                <a:spcPct val="0"/>
              </a:spcAft>
              <a:buSzPct val="80000"/>
              <a:buFont typeface="Verdana" pitchFamily="34" charset="0"/>
              <a:buChar char="•"/>
              <a:defRPr sz="2000">
                <a:solidFill>
                  <a:schemeClr val="tx1"/>
                </a:solidFill>
                <a:latin typeface="Verdana" pitchFamily="34" charset="0"/>
                <a:cs typeface="Arial" charset="0"/>
              </a:defRPr>
            </a:lvl9pPr>
          </a:lstStyle>
          <a:p>
            <a:pPr eaLnBrk="1" hangingPunct="1">
              <a:buSzTx/>
              <a:buFontTx/>
              <a:buNone/>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1000" fill="hold"/>
                                        <p:tgtEl>
                                          <p:spTgt spid="593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509"/>
                                        </p:tgtEl>
                                        <p:attrNameLst>
                                          <p:attrName>style.visibility</p:attrName>
                                        </p:attrNameLst>
                                      </p:cBhvr>
                                      <p:to>
                                        <p:strVal val="visible"/>
                                      </p:to>
                                    </p:set>
                                    <p:animEffect transition="in" filter="wipe(left)">
                                      <p:cBhvr>
                                        <p:cTn id="14"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28" y="795177"/>
            <a:ext cx="8167608" cy="518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 name="Prostokąt zaokrąglony 8"/>
          <p:cNvSpPr/>
          <p:nvPr/>
        </p:nvSpPr>
        <p:spPr bwMode="auto">
          <a:xfrm rot="21225070">
            <a:off x="4653813" y="1808292"/>
            <a:ext cx="3617351" cy="809512"/>
          </a:xfrm>
          <a:prstGeom prst="roundRect">
            <a:avLst/>
          </a:prstGeom>
          <a:noFill/>
          <a:ln w="47625">
            <a:solidFill>
              <a:srgbClr val="00B050"/>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400" b="0" i="0" u="none" strike="noStrike" cap="none" normalizeH="0" baseline="0" smtClean="0">
              <a:ln>
                <a:noFill/>
              </a:ln>
              <a:solidFill>
                <a:schemeClr val="tx1"/>
              </a:solidFill>
              <a:effectLst/>
              <a:latin typeface="Verdana" pitchFamily="34" charset="0"/>
              <a:cs typeface="Arial" charset="0"/>
            </a:endParaRPr>
          </a:p>
        </p:txBody>
      </p:sp>
      <p:sp>
        <p:nvSpPr>
          <p:cNvPr id="2" name="ZoneTexte 1"/>
          <p:cNvSpPr txBox="1"/>
          <p:nvPr/>
        </p:nvSpPr>
        <p:spPr>
          <a:xfrm>
            <a:off x="310091" y="413511"/>
            <a:ext cx="3171060" cy="369332"/>
          </a:xfrm>
          <a:prstGeom prst="rect">
            <a:avLst/>
          </a:prstGeom>
          <a:noFill/>
        </p:spPr>
        <p:txBody>
          <a:bodyPr wrap="none" rtlCol="0">
            <a:spAutoFit/>
          </a:bodyPr>
          <a:lstStyle/>
          <a:p>
            <a:r>
              <a:rPr lang="en-GB" sz="1800" b="1" dirty="0" smtClean="0"/>
              <a:t>Comprehensible input?</a:t>
            </a:r>
            <a:endParaRPr lang="en-GB"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28" y="795177"/>
            <a:ext cx="8167608" cy="518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28" y="1123623"/>
            <a:ext cx="5999610" cy="4401519"/>
          </a:xfrm>
          <a:prstGeom prst="roundRect">
            <a:avLst>
              <a:gd name="adj" fmla="val 8594"/>
            </a:avLst>
          </a:prstGeom>
          <a:solidFill>
            <a:srgbClr val="FFFFFF">
              <a:shade val="85000"/>
            </a:srgbClr>
          </a:solidFill>
          <a:ln w="47625" cap="flat" cmpd="sng" algn="ctr">
            <a:solidFill>
              <a:srgbClr val="00B050"/>
            </a:solidFill>
            <a:prstDash val="solid"/>
            <a:miter lim="800000"/>
            <a:headEnd/>
            <a:tailEnd/>
          </a:ln>
          <a:effectLst/>
          <a:extLst/>
        </p:spPr>
      </p:pic>
      <p:sp>
        <p:nvSpPr>
          <p:cNvPr id="3" name="Prostokąt zaokrąglony 2"/>
          <p:cNvSpPr/>
          <p:nvPr/>
        </p:nvSpPr>
        <p:spPr bwMode="auto">
          <a:xfrm rot="21280492">
            <a:off x="4922215" y="3487121"/>
            <a:ext cx="3617351" cy="2373203"/>
          </a:xfrm>
          <a:prstGeom prst="roundRect">
            <a:avLst/>
          </a:prstGeom>
          <a:noFill/>
          <a:ln w="47625">
            <a:solidFill>
              <a:srgbClr val="00B050"/>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400" b="0" i="0" u="none" strike="noStrike" cap="none" normalizeH="0" baseline="0" smtClean="0">
              <a:ln>
                <a:noFill/>
              </a:ln>
              <a:solidFill>
                <a:schemeClr val="tx1"/>
              </a:solidFill>
              <a:effectLst/>
              <a:latin typeface="Verdana" pitchFamily="34" charset="0"/>
              <a:cs typeface="Arial" charset="0"/>
            </a:endParaRPr>
          </a:p>
        </p:txBody>
      </p:sp>
    </p:spTree>
    <p:extLst>
      <p:ext uri="{BB962C8B-B14F-4D97-AF65-F5344CB8AC3E}">
        <p14:creationId xmlns:p14="http://schemas.microsoft.com/office/powerpoint/2010/main" val="320749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762"/>
                                        </p:tgtEl>
                                        <p:attrNameLst>
                                          <p:attrName>style.visibility</p:attrName>
                                        </p:attrNameLst>
                                      </p:cBhvr>
                                      <p:to>
                                        <p:strVal val="visible"/>
                                      </p:to>
                                    </p:set>
                                    <p:anim calcmode="lin" valueType="num">
                                      <p:cBhvr>
                                        <p:cTn id="12" dur="500" fill="hold"/>
                                        <p:tgtEl>
                                          <p:spTgt spid="117762"/>
                                        </p:tgtEl>
                                        <p:attrNameLst>
                                          <p:attrName>ppt_w</p:attrName>
                                        </p:attrNameLst>
                                      </p:cBhvr>
                                      <p:tavLst>
                                        <p:tav tm="0">
                                          <p:val>
                                            <p:fltVal val="0"/>
                                          </p:val>
                                        </p:tav>
                                        <p:tav tm="100000">
                                          <p:val>
                                            <p:strVal val="#ppt_w"/>
                                          </p:val>
                                        </p:tav>
                                      </p:tavLst>
                                    </p:anim>
                                    <p:anim calcmode="lin" valueType="num">
                                      <p:cBhvr>
                                        <p:cTn id="13" dur="500" fill="hold"/>
                                        <p:tgtEl>
                                          <p:spTgt spid="117762"/>
                                        </p:tgtEl>
                                        <p:attrNameLst>
                                          <p:attrName>ppt_h</p:attrName>
                                        </p:attrNameLst>
                                      </p:cBhvr>
                                      <p:tavLst>
                                        <p:tav tm="0">
                                          <p:val>
                                            <p:fltVal val="0"/>
                                          </p:val>
                                        </p:tav>
                                        <p:tav tm="100000">
                                          <p:val>
                                            <p:strVal val="#ppt_h"/>
                                          </p:val>
                                        </p:tav>
                                      </p:tavLst>
                                    </p:anim>
                                    <p:animEffect transition="in" filter="fade">
                                      <p:cBhvr>
                                        <p:cTn id="14" dur="500"/>
                                        <p:tgtEl>
                                          <p:spTgt spid="117762"/>
                                        </p:tgtEl>
                                      </p:cBhvr>
                                    </p:animEffect>
                                  </p:childTnLst>
                                </p:cTn>
                              </p:par>
                              <p:par>
                                <p:cTn id="15" presetID="10" presetClass="exit" presetSubtype="0" fill="hold" grpId="1"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2535"/>
                                        </p:tgtEl>
                                      </p:cBhvr>
                                    </p:animEffect>
                                    <p:set>
                                      <p:cBhvr>
                                        <p:cTn id="20" dur="1" fill="hold">
                                          <p:stCondLst>
                                            <p:cond delay="499"/>
                                          </p:stCondLst>
                                        </p:cTn>
                                        <p:tgtEl>
                                          <p:spTgt spid="225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365125" y="395288"/>
            <a:ext cx="8407400" cy="1572145"/>
          </a:xfrm>
        </p:spPr>
        <p:txBody>
          <a:bodyPr/>
          <a:lstStyle/>
          <a:p>
            <a:pPr eaLnBrk="1" hangingPunct="1"/>
            <a:r>
              <a:rPr lang="en-GB" altLang="en-US" dirty="0" smtClean="0"/>
              <a:t>What do we mean when we say </a:t>
            </a:r>
            <a:br>
              <a:rPr lang="en-GB" altLang="en-US" dirty="0" smtClean="0"/>
            </a:br>
            <a:r>
              <a:rPr lang="en-GB" altLang="en-US" dirty="0" smtClean="0"/>
              <a:t>“real English”?</a:t>
            </a:r>
            <a:br>
              <a:rPr lang="en-GB" altLang="en-US" dirty="0" smtClean="0"/>
            </a:br>
            <a:endParaRPr lang="en-GB" altLang="en-US" i="1" dirty="0" smtClean="0"/>
          </a:p>
        </p:txBody>
      </p:sp>
      <p:sp>
        <p:nvSpPr>
          <p:cNvPr id="2" name="Sous-titre 1"/>
          <p:cNvSpPr>
            <a:spLocks noGrp="1"/>
          </p:cNvSpPr>
          <p:nvPr>
            <p:ph type="subTitle" idx="1"/>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6B06"/>
        </a:solidFill>
        <a:effectLst/>
      </p:bgPr>
    </p:bg>
    <p:spTree>
      <p:nvGrpSpPr>
        <p:cNvPr id="1" name=""/>
        <p:cNvGrpSpPr/>
        <p:nvPr/>
      </p:nvGrpSpPr>
      <p:grpSpPr>
        <a:xfrm>
          <a:off x="0" y="0"/>
          <a:ext cx="0" cy="0"/>
          <a:chOff x="0" y="0"/>
          <a:chExt cx="0" cy="0"/>
        </a:xfrm>
      </p:grpSpPr>
      <p:pic>
        <p:nvPicPr>
          <p:cNvPr id="6" name="Picture 6" descr="C:\Users\Ania\Documents\MOJE DANE\Dropbox\TEACHER TRAINING dropbox\Pearson\Speakout 2016\discouraged.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848" t="19368"/>
          <a:stretch/>
        </p:blipFill>
        <p:spPr bwMode="auto">
          <a:xfrm>
            <a:off x="0" y="0"/>
            <a:ext cx="6001816" cy="4184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2.bp.blogspot.com/-v4VYxJB0fB4/TlaOoxE1NmI/AAAAAAAAAjQ/LwhFGJb8owU/s1600/Discouraged.jpg"/>
          <p:cNvPicPr>
            <a:picLocks noChangeAspect="1" noChangeArrowheads="1"/>
          </p:cNvPicPr>
          <p:nvPr/>
        </p:nvPicPr>
        <p:blipFill rotWithShape="1">
          <a:blip r:embed="rId4">
            <a:extLst>
              <a:ext uri="{28A0092B-C50C-407E-A947-70E740481C1C}">
                <a14:useLocalDpi xmlns:a14="http://schemas.microsoft.com/office/drawing/2010/main" val="0"/>
              </a:ext>
            </a:extLst>
          </a:blip>
          <a:srcRect b="15690"/>
          <a:stretch/>
        </p:blipFill>
        <p:spPr bwMode="auto">
          <a:xfrm>
            <a:off x="3764726" y="2900954"/>
            <a:ext cx="5377456" cy="340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8786"/>
                                        </p:tgtEl>
                                        <p:attrNameLst>
                                          <p:attrName>style.visibility</p:attrName>
                                        </p:attrNameLst>
                                      </p:cBhvr>
                                      <p:to>
                                        <p:strVal val="visible"/>
                                      </p:to>
                                    </p:set>
                                    <p:animEffect transition="in" filter="wipe(right)">
                                      <p:cBhvr>
                                        <p:cTn id="12"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ytuł 1"/>
          <p:cNvSpPr>
            <a:spLocks noGrp="1"/>
          </p:cNvSpPr>
          <p:nvPr>
            <p:ph type="title"/>
          </p:nvPr>
        </p:nvSpPr>
        <p:spPr>
          <a:xfrm>
            <a:off x="365125" y="178316"/>
            <a:ext cx="8229600" cy="900112"/>
          </a:xfrm>
        </p:spPr>
        <p:txBody>
          <a:bodyPr/>
          <a:lstStyle/>
          <a:p>
            <a:r>
              <a:rPr lang="pl-PL" altLang="en-US" sz="3200" smtClean="0"/>
              <a:t>Priming in language teaching</a:t>
            </a:r>
            <a:endParaRPr lang="en-GB" altLang="en-US" sz="3200" smtClean="0"/>
          </a:p>
        </p:txBody>
      </p:sp>
      <p:pic>
        <p:nvPicPr>
          <p:cNvPr id="25606"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931" y="1007390"/>
            <a:ext cx="5790415" cy="3248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830" y="3828081"/>
            <a:ext cx="3022169" cy="2577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56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1420" y="712920"/>
            <a:ext cx="2841209" cy="4868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56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822" y="4819973"/>
            <a:ext cx="3966177" cy="1230017"/>
          </a:xfrm>
          <a:prstGeom prst="rect">
            <a:avLst/>
          </a:prstGeom>
          <a:noFill/>
          <a:ln w="38100" cap="flat" cmpd="sng" algn="ctr">
            <a:solidFill>
              <a:srgbClr val="FF0000"/>
            </a:solidFill>
            <a:prstDash val="solid"/>
            <a:miter lim="800000"/>
            <a:headEnd/>
            <a:tailEnd/>
          </a:ln>
          <a:extLst>
            <a:ext uri="{909E8E84-426E-40DD-AFC4-6F175D3DCCD1}">
              <a14:hiddenFill xmlns:a14="http://schemas.microsoft.com/office/drawing/2010/main">
                <a:solidFill>
                  <a:schemeClr val="tx2"/>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left)">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607"/>
                                        </p:tgtEl>
                                        <p:attrNameLst>
                                          <p:attrName>style.visibility</p:attrName>
                                        </p:attrNameLst>
                                      </p:cBhvr>
                                      <p:to>
                                        <p:strVal val="visible"/>
                                      </p:to>
                                    </p:set>
                                    <p:anim calcmode="lin" valueType="num">
                                      <p:cBhvr>
                                        <p:cTn id="12" dur="500" fill="hold"/>
                                        <p:tgtEl>
                                          <p:spTgt spid="25607"/>
                                        </p:tgtEl>
                                        <p:attrNameLst>
                                          <p:attrName>ppt_w</p:attrName>
                                        </p:attrNameLst>
                                      </p:cBhvr>
                                      <p:tavLst>
                                        <p:tav tm="0">
                                          <p:val>
                                            <p:fltVal val="0"/>
                                          </p:val>
                                        </p:tav>
                                        <p:tav tm="100000">
                                          <p:val>
                                            <p:strVal val="#ppt_w"/>
                                          </p:val>
                                        </p:tav>
                                      </p:tavLst>
                                    </p:anim>
                                    <p:anim calcmode="lin" valueType="num">
                                      <p:cBhvr>
                                        <p:cTn id="13" dur="500" fill="hold"/>
                                        <p:tgtEl>
                                          <p:spTgt spid="25607"/>
                                        </p:tgtEl>
                                        <p:attrNameLst>
                                          <p:attrName>ppt_h</p:attrName>
                                        </p:attrNameLst>
                                      </p:cBhvr>
                                      <p:tavLst>
                                        <p:tav tm="0">
                                          <p:val>
                                            <p:fltVal val="0"/>
                                          </p:val>
                                        </p:tav>
                                        <p:tav tm="100000">
                                          <p:val>
                                            <p:strVal val="#ppt_h"/>
                                          </p:val>
                                        </p:tav>
                                      </p:tavLst>
                                    </p:anim>
                                    <p:animEffect transition="in" filter="fade">
                                      <p:cBhvr>
                                        <p:cTn id="14" dur="500"/>
                                        <p:tgtEl>
                                          <p:spTgt spid="2560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608"/>
                                        </p:tgtEl>
                                        <p:attrNameLst>
                                          <p:attrName>style.visibility</p:attrName>
                                        </p:attrNameLst>
                                      </p:cBhvr>
                                      <p:to>
                                        <p:strVal val="visible"/>
                                      </p:to>
                                    </p:set>
                                    <p:anim calcmode="lin" valueType="num">
                                      <p:cBhvr>
                                        <p:cTn id="19" dur="500" fill="hold"/>
                                        <p:tgtEl>
                                          <p:spTgt spid="25608"/>
                                        </p:tgtEl>
                                        <p:attrNameLst>
                                          <p:attrName>ppt_w</p:attrName>
                                        </p:attrNameLst>
                                      </p:cBhvr>
                                      <p:tavLst>
                                        <p:tav tm="0">
                                          <p:val>
                                            <p:fltVal val="0"/>
                                          </p:val>
                                        </p:tav>
                                        <p:tav tm="100000">
                                          <p:val>
                                            <p:strVal val="#ppt_w"/>
                                          </p:val>
                                        </p:tav>
                                      </p:tavLst>
                                    </p:anim>
                                    <p:anim calcmode="lin" valueType="num">
                                      <p:cBhvr>
                                        <p:cTn id="20" dur="500" fill="hold"/>
                                        <p:tgtEl>
                                          <p:spTgt spid="25608"/>
                                        </p:tgtEl>
                                        <p:attrNameLst>
                                          <p:attrName>ppt_h</p:attrName>
                                        </p:attrNameLst>
                                      </p:cBhvr>
                                      <p:tavLst>
                                        <p:tav tm="0">
                                          <p:val>
                                            <p:fltVal val="0"/>
                                          </p:val>
                                        </p:tav>
                                        <p:tav tm="100000">
                                          <p:val>
                                            <p:strVal val="#ppt_h"/>
                                          </p:val>
                                        </p:tav>
                                      </p:tavLst>
                                    </p:anim>
                                    <p:animEffect transition="in" filter="fade">
                                      <p:cBhvr>
                                        <p:cTn id="21" dur="500"/>
                                        <p:tgtEl>
                                          <p:spTgt spid="2560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606"/>
                                        </p:tgtEl>
                                        <p:attrNameLst>
                                          <p:attrName>style.visibility</p:attrName>
                                        </p:attrNameLst>
                                      </p:cBhvr>
                                      <p:to>
                                        <p:strVal val="visible"/>
                                      </p:to>
                                    </p:set>
                                    <p:anim calcmode="lin" valueType="num">
                                      <p:cBhvr>
                                        <p:cTn id="26" dur="500" fill="hold"/>
                                        <p:tgtEl>
                                          <p:spTgt spid="25606"/>
                                        </p:tgtEl>
                                        <p:attrNameLst>
                                          <p:attrName>ppt_w</p:attrName>
                                        </p:attrNameLst>
                                      </p:cBhvr>
                                      <p:tavLst>
                                        <p:tav tm="0">
                                          <p:val>
                                            <p:fltVal val="0"/>
                                          </p:val>
                                        </p:tav>
                                        <p:tav tm="100000">
                                          <p:val>
                                            <p:strVal val="#ppt_w"/>
                                          </p:val>
                                        </p:tav>
                                      </p:tavLst>
                                    </p:anim>
                                    <p:anim calcmode="lin" valueType="num">
                                      <p:cBhvr>
                                        <p:cTn id="27" dur="500" fill="hold"/>
                                        <p:tgtEl>
                                          <p:spTgt spid="25606"/>
                                        </p:tgtEl>
                                        <p:attrNameLst>
                                          <p:attrName>ppt_h</p:attrName>
                                        </p:attrNameLst>
                                      </p:cBhvr>
                                      <p:tavLst>
                                        <p:tav tm="0">
                                          <p:val>
                                            <p:fltVal val="0"/>
                                          </p:val>
                                        </p:tav>
                                        <p:tav tm="100000">
                                          <p:val>
                                            <p:strVal val="#ppt_h"/>
                                          </p:val>
                                        </p:tav>
                                      </p:tavLst>
                                    </p:anim>
                                    <p:animEffect transition="in" filter="fade">
                                      <p:cBhvr>
                                        <p:cTn id="28" dur="500"/>
                                        <p:tgtEl>
                                          <p:spTgt spid="2560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609"/>
                                        </p:tgtEl>
                                        <p:attrNameLst>
                                          <p:attrName>style.visibility</p:attrName>
                                        </p:attrNameLst>
                                      </p:cBhvr>
                                      <p:to>
                                        <p:strVal val="visible"/>
                                      </p:to>
                                    </p:set>
                                    <p:animEffect transition="in" filter="fade">
                                      <p:cBhvr>
                                        <p:cTn id="33" dur="1000"/>
                                        <p:tgtEl>
                                          <p:spTgt spid="25609"/>
                                        </p:tgtEl>
                                      </p:cBhvr>
                                    </p:animEffect>
                                    <p:anim calcmode="lin" valueType="num">
                                      <p:cBhvr>
                                        <p:cTn id="34" dur="1000" fill="hold"/>
                                        <p:tgtEl>
                                          <p:spTgt spid="25609"/>
                                        </p:tgtEl>
                                        <p:attrNameLst>
                                          <p:attrName>ppt_x</p:attrName>
                                        </p:attrNameLst>
                                      </p:cBhvr>
                                      <p:tavLst>
                                        <p:tav tm="0">
                                          <p:val>
                                            <p:strVal val="#ppt_x"/>
                                          </p:val>
                                        </p:tav>
                                        <p:tav tm="100000">
                                          <p:val>
                                            <p:strVal val="#ppt_x"/>
                                          </p:val>
                                        </p:tav>
                                      </p:tavLst>
                                    </p:anim>
                                    <p:anim calcmode="lin" valueType="num">
                                      <p:cBhvr>
                                        <p:cTn id="35" dur="1000" fill="hold"/>
                                        <p:tgtEl>
                                          <p:spTgt spid="256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44663"/>
            <a:ext cx="9144000" cy="4652962"/>
          </a:xfrm>
          <a:noFill/>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913"/>
            <a:ext cx="5405438" cy="1441450"/>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heel(1)">
                                      <p:cBhvr>
                                        <p:cTn id="7" dur="10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wipe(left)">
                                      <p:cBhvr>
                                        <p:cTn id="1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7713" y="873203"/>
            <a:ext cx="6048376" cy="5511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00" y="126500"/>
            <a:ext cx="1205076" cy="567909"/>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wipe(left)">
                                      <p:cBhvr>
                                        <p:cTn id="7" dur="500"/>
                                        <p:tgtEl>
                                          <p:spTgt spid="2867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fade">
                                      <p:cBhvr>
                                        <p:cTn id="12" dur="1000"/>
                                        <p:tgtEl>
                                          <p:spTgt spid="28676"/>
                                        </p:tgtEl>
                                      </p:cBhvr>
                                    </p:animEffect>
                                    <p:anim calcmode="lin" valueType="num">
                                      <p:cBhvr>
                                        <p:cTn id="13" dur="1000" fill="hold"/>
                                        <p:tgtEl>
                                          <p:spTgt spid="28676"/>
                                        </p:tgtEl>
                                        <p:attrNameLst>
                                          <p:attrName>ppt_x</p:attrName>
                                        </p:attrNameLst>
                                      </p:cBhvr>
                                      <p:tavLst>
                                        <p:tav tm="0">
                                          <p:val>
                                            <p:strVal val="#ppt_x"/>
                                          </p:val>
                                        </p:tav>
                                        <p:tav tm="100000">
                                          <p:val>
                                            <p:strVal val="#ppt_x"/>
                                          </p:val>
                                        </p:tav>
                                      </p:tavLst>
                                    </p:anim>
                                    <p:anim calcmode="lin" valueType="num">
                                      <p:cBhvr>
                                        <p:cTn id="14"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24"/>
          <a:stretch/>
        </p:blipFill>
        <p:spPr>
          <a:xfrm>
            <a:off x="1726447" y="325462"/>
            <a:ext cx="5263289" cy="6064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2" name="ZoneTexte 1"/>
          <p:cNvSpPr txBox="1"/>
          <p:nvPr/>
        </p:nvSpPr>
        <p:spPr>
          <a:xfrm>
            <a:off x="162428" y="428279"/>
            <a:ext cx="1533743" cy="461665"/>
          </a:xfrm>
          <a:prstGeom prst="rect">
            <a:avLst/>
          </a:prstGeom>
          <a:noFill/>
        </p:spPr>
        <p:txBody>
          <a:bodyPr wrap="none" rtlCol="0">
            <a:spAutoFit/>
          </a:bodyPr>
          <a:lstStyle/>
          <a:p>
            <a:r>
              <a:rPr lang="en-GB" sz="2400" b="1" dirty="0" smtClean="0"/>
              <a:t>Priming</a:t>
            </a:r>
            <a:r>
              <a:rPr lang="en-GB" dirty="0" smtClean="0"/>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1000"/>
                                        <p:tgtEl>
                                          <p:spTgt spid="29700"/>
                                        </p:tgtEl>
                                      </p:cBhvr>
                                    </p:animEffect>
                                    <p:anim calcmode="lin" valueType="num">
                                      <p:cBhvr>
                                        <p:cTn id="8" dur="1000" fill="hold"/>
                                        <p:tgtEl>
                                          <p:spTgt spid="29700"/>
                                        </p:tgtEl>
                                        <p:attrNameLst>
                                          <p:attrName>ppt_x</p:attrName>
                                        </p:attrNameLst>
                                      </p:cBhvr>
                                      <p:tavLst>
                                        <p:tav tm="0">
                                          <p:val>
                                            <p:strVal val="#ppt_x"/>
                                          </p:val>
                                        </p:tav>
                                        <p:tav tm="100000">
                                          <p:val>
                                            <p:strVal val="#ppt_x"/>
                                          </p:val>
                                        </p:tav>
                                      </p:tavLst>
                                    </p:anim>
                                    <p:anim calcmode="lin" valueType="num">
                                      <p:cBhvr>
                                        <p:cTn id="9" dur="1000" fill="hold"/>
                                        <p:tgtEl>
                                          <p:spTgt spid="297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492"/>
          <a:stretch/>
        </p:blipFill>
        <p:spPr>
          <a:xfrm>
            <a:off x="139482" y="225408"/>
            <a:ext cx="4339525" cy="54709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307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646" y="526946"/>
            <a:ext cx="4340867" cy="49368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ZoneTexte 1"/>
          <p:cNvSpPr txBox="1"/>
          <p:nvPr/>
        </p:nvSpPr>
        <p:spPr>
          <a:xfrm>
            <a:off x="4784264" y="0"/>
            <a:ext cx="4359735" cy="400110"/>
          </a:xfrm>
          <a:prstGeom prst="rect">
            <a:avLst/>
          </a:prstGeom>
          <a:noFill/>
        </p:spPr>
        <p:txBody>
          <a:bodyPr wrap="square" rtlCol="0">
            <a:spAutoFit/>
          </a:bodyPr>
          <a:lstStyle/>
          <a:p>
            <a:r>
              <a:rPr lang="en-GB" sz="2000" b="1" dirty="0" smtClean="0"/>
              <a:t>Noticing -  shortcuts</a:t>
            </a:r>
            <a:endParaRPr lang="en-GB"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1000"/>
                                        <p:tgtEl>
                                          <p:spTgt spid="30724"/>
                                        </p:tgtEl>
                                      </p:cBhvr>
                                    </p:animEffect>
                                    <p:anim calcmode="lin" valueType="num">
                                      <p:cBhvr>
                                        <p:cTn id="8" dur="1000" fill="hold"/>
                                        <p:tgtEl>
                                          <p:spTgt spid="30724"/>
                                        </p:tgtEl>
                                        <p:attrNameLst>
                                          <p:attrName>ppt_x</p:attrName>
                                        </p:attrNameLst>
                                      </p:cBhvr>
                                      <p:tavLst>
                                        <p:tav tm="0">
                                          <p:val>
                                            <p:strVal val="#ppt_x"/>
                                          </p:val>
                                        </p:tav>
                                        <p:tav tm="100000">
                                          <p:val>
                                            <p:strVal val="#ppt_x"/>
                                          </p:val>
                                        </p:tav>
                                      </p:tavLst>
                                    </p:anim>
                                    <p:anim calcmode="lin" valueType="num">
                                      <p:cBhvr>
                                        <p:cTn id="9" dur="1000" fill="hold"/>
                                        <p:tgtEl>
                                          <p:spTgt spid="307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725"/>
                                        </p:tgtEl>
                                        <p:attrNameLst>
                                          <p:attrName>style.visibility</p:attrName>
                                        </p:attrNameLst>
                                      </p:cBhvr>
                                      <p:to>
                                        <p:strVal val="visible"/>
                                      </p:to>
                                    </p:set>
                                    <p:animEffect transition="in" filter="fade">
                                      <p:cBhvr>
                                        <p:cTn id="13" dur="1000"/>
                                        <p:tgtEl>
                                          <p:spTgt spid="30725"/>
                                        </p:tgtEl>
                                      </p:cBhvr>
                                    </p:animEffect>
                                    <p:anim calcmode="lin" valueType="num">
                                      <p:cBhvr>
                                        <p:cTn id="14" dur="1000" fill="hold"/>
                                        <p:tgtEl>
                                          <p:spTgt spid="30725"/>
                                        </p:tgtEl>
                                        <p:attrNameLst>
                                          <p:attrName>ppt_x</p:attrName>
                                        </p:attrNameLst>
                                      </p:cBhvr>
                                      <p:tavLst>
                                        <p:tav tm="0">
                                          <p:val>
                                            <p:strVal val="#ppt_x"/>
                                          </p:val>
                                        </p:tav>
                                        <p:tav tm="100000">
                                          <p:val>
                                            <p:strVal val="#ppt_x"/>
                                          </p:val>
                                        </p:tav>
                                      </p:tavLst>
                                    </p:anim>
                                    <p:anim calcmode="lin" valueType="num">
                                      <p:cBhvr>
                                        <p:cTn id="15" dur="1000" fill="hold"/>
                                        <p:tgtEl>
                                          <p:spTgt spid="307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srcRect t="1689" r="2928"/>
          <a:stretch/>
        </p:blipFill>
        <p:spPr bwMode="auto">
          <a:xfrm>
            <a:off x="356454" y="108488"/>
            <a:ext cx="4602997" cy="6312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81922" name="Picture 2"/>
          <p:cNvPicPr>
            <a:picLocks noGrp="1" noChangeAspect="1" noChangeArrowheads="1"/>
          </p:cNvPicPr>
          <p:nvPr>
            <p:ph idx="1"/>
          </p:nvPr>
        </p:nvPicPr>
        <p:blipFill>
          <a:blip r:embed="rId4"/>
          <a:srcRect/>
          <a:stretch>
            <a:fillRect/>
          </a:stretch>
        </p:blipFill>
        <p:spPr>
          <a:xfrm>
            <a:off x="3956049" y="2058988"/>
            <a:ext cx="5018513" cy="1459127"/>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1922"/>
                                        </p:tgtEl>
                                        <p:attrNameLst>
                                          <p:attrName>style.visibility</p:attrName>
                                        </p:attrNameLst>
                                      </p:cBhvr>
                                      <p:to>
                                        <p:strVal val="visible"/>
                                      </p:to>
                                    </p:set>
                                    <p:animEffect transition="in" filter="fade">
                                      <p:cBhvr>
                                        <p:cTn id="14" dur="1000"/>
                                        <p:tgtEl>
                                          <p:spTgt spid="81922"/>
                                        </p:tgtEl>
                                      </p:cBhvr>
                                    </p:animEffect>
                                    <p:anim calcmode="lin" valueType="num">
                                      <p:cBhvr>
                                        <p:cTn id="15" dur="1000" fill="hold"/>
                                        <p:tgtEl>
                                          <p:spTgt spid="81922"/>
                                        </p:tgtEl>
                                        <p:attrNameLst>
                                          <p:attrName>ppt_x</p:attrName>
                                        </p:attrNameLst>
                                      </p:cBhvr>
                                      <p:tavLst>
                                        <p:tav tm="0">
                                          <p:val>
                                            <p:strVal val="#ppt_x"/>
                                          </p:val>
                                        </p:tav>
                                        <p:tav tm="100000">
                                          <p:val>
                                            <p:strVal val="#ppt_x"/>
                                          </p:val>
                                        </p:tav>
                                      </p:tavLst>
                                    </p:anim>
                                    <p:anim calcmode="lin" valueType="num">
                                      <p:cBhvr>
                                        <p:cTn id="16"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p:cNvSpPr>
            <a:spLocks noGrp="1"/>
          </p:cNvSpPr>
          <p:nvPr>
            <p:ph type="title"/>
          </p:nvPr>
        </p:nvSpPr>
        <p:spPr>
          <a:xfrm>
            <a:off x="365125" y="255806"/>
            <a:ext cx="8229600" cy="1046052"/>
          </a:xfrm>
        </p:spPr>
        <p:txBody>
          <a:bodyPr/>
          <a:lstStyle/>
          <a:p>
            <a:r>
              <a:rPr lang="pl-PL" altLang="en-US" sz="3200" smtClean="0"/>
              <a:t>Using authentic videos with low-level students</a:t>
            </a:r>
            <a:endParaRPr lang="en-US" altLang="en-US" sz="3200" smtClean="0"/>
          </a:p>
        </p:txBody>
      </p:sp>
      <p:sp>
        <p:nvSpPr>
          <p:cNvPr id="32771" name="Symbol zastępczy zawartości 2"/>
          <p:cNvSpPr>
            <a:spLocks noGrp="1"/>
          </p:cNvSpPr>
          <p:nvPr>
            <p:ph idx="1"/>
          </p:nvPr>
        </p:nvSpPr>
        <p:spPr>
          <a:xfrm>
            <a:off x="365125" y="1546225"/>
            <a:ext cx="8229600" cy="1010995"/>
          </a:xfrm>
        </p:spPr>
        <p:txBody>
          <a:bodyPr/>
          <a:lstStyle/>
          <a:p>
            <a:pPr algn="ctr"/>
            <a:r>
              <a:rPr lang="pl-PL" sz="5400" b="1">
                <a:solidFill>
                  <a:srgbClr val="A72B5A"/>
                </a:solidFill>
              </a:rPr>
              <a:t>m</a:t>
            </a:r>
            <a:r>
              <a:rPr lang="pl-PL" sz="5400" b="1" smtClean="0">
                <a:solidFill>
                  <a:srgbClr val="A72B5A"/>
                </a:solidFill>
              </a:rPr>
              <a:t>aterial vs task</a:t>
            </a:r>
            <a:endParaRPr lang="en-US" altLang="en-US" sz="5400" b="1" smtClean="0">
              <a:solidFill>
                <a:srgbClr val="A72B5A"/>
              </a:solidFill>
            </a:endParaRPr>
          </a:p>
        </p:txBody>
      </p:sp>
      <p:pic>
        <p:nvPicPr>
          <p:cNvPr id="1026" name="Picture 2" descr="http://www.8notes.com/images/artists/james_blunt.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4938"/>
            <a:ext cx="4401519" cy="36679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left)">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fade">
                                      <p:cBhvr>
                                        <p:cTn id="12" dur="1000"/>
                                        <p:tgtEl>
                                          <p:spTgt spid="32771">
                                            <p:txEl>
                                              <p:pRg st="0" end="0"/>
                                            </p:txEl>
                                          </p:spTgt>
                                        </p:tgtEl>
                                      </p:cBhvr>
                                    </p:animEffect>
                                    <p:anim calcmode="lin" valueType="num">
                                      <p:cBhvr>
                                        <p:cTn id="13" dur="10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27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anim calcmode="lin" valueType="num">
                                      <p:cBhvr>
                                        <p:cTn id="22" dur="500" fill="hold"/>
                                        <p:tgtEl>
                                          <p:spTgt spid="1026"/>
                                        </p:tgtEl>
                                        <p:attrNameLst>
                                          <p:attrName>ppt_x</p:attrName>
                                        </p:attrNameLst>
                                      </p:cBhvr>
                                      <p:tavLst>
                                        <p:tav tm="0">
                                          <p:val>
                                            <p:fltVal val="0.5"/>
                                          </p:val>
                                        </p:tav>
                                        <p:tav tm="100000">
                                          <p:val>
                                            <p:strVal val="#ppt_x"/>
                                          </p:val>
                                        </p:tav>
                                      </p:tavLst>
                                    </p:anim>
                                    <p:anim calcmode="lin" valueType="num">
                                      <p:cBhvr>
                                        <p:cTn id="23" dur="500" fill="hold"/>
                                        <p:tgtEl>
                                          <p:spTgt spid="10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p:cNvSpPr>
            <a:spLocks noGrp="1"/>
          </p:cNvSpPr>
          <p:nvPr>
            <p:ph type="title"/>
          </p:nvPr>
        </p:nvSpPr>
        <p:spPr/>
        <p:txBody>
          <a:bodyPr/>
          <a:lstStyle/>
          <a:p>
            <a:r>
              <a:rPr lang="pl-PL" altLang="en-US" sz="3200" smtClean="0"/>
              <a:t>Let's check!</a:t>
            </a:r>
            <a:endParaRPr lang="en-US" altLang="en-US" sz="3200" smtClean="0"/>
          </a:p>
        </p:txBody>
      </p:sp>
      <p:pic>
        <p:nvPicPr>
          <p:cNvPr id="6" name="Picture 2" descr="http://www.8notes.com/images/artists/james_blunt.jpg">
            <a:hlinkClick r:id="rId5" action="ppaction://hlinkfile"/>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479728" y="1141677"/>
            <a:ext cx="3843579" cy="3202982"/>
          </a:xfrm>
          <a:prstGeom prst="rect">
            <a:avLst/>
          </a:prstGeom>
          <a:noFill/>
          <a:extLst>
            <a:ext uri="{909E8E84-426E-40DD-AFC4-6F175D3DCCD1}">
              <a14:hiddenFill xmlns:a14="http://schemas.microsoft.com/office/drawing/2010/main">
                <a:solidFill>
                  <a:srgbClr val="FFFFFF"/>
                </a:solidFill>
              </a14:hiddenFill>
            </a:ext>
          </a:extLst>
        </p:spPr>
      </p:pic>
      <p:sp>
        <p:nvSpPr>
          <p:cNvPr id="7" name="Symbol zastępczy zawartości 2"/>
          <p:cNvSpPr txBox="1">
            <a:spLocks/>
          </p:cNvSpPr>
          <p:nvPr/>
        </p:nvSpPr>
        <p:spPr bwMode="auto">
          <a:xfrm>
            <a:off x="365125" y="4676883"/>
            <a:ext cx="8229600" cy="101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algn="l" rtl="0" eaLnBrk="0" fontAlgn="base" hangingPunct="0">
              <a:spcBef>
                <a:spcPct val="50000"/>
              </a:spcBef>
              <a:spcAft>
                <a:spcPct val="0"/>
              </a:spcAft>
              <a:buSzPct val="80000"/>
              <a:buFont typeface="Verdana" pitchFamily="34" charset="0"/>
              <a:defRPr sz="2000">
                <a:solidFill>
                  <a:schemeClr val="tx1"/>
                </a:solidFill>
                <a:latin typeface="+mn-lt"/>
                <a:ea typeface="+mn-ea"/>
                <a:cs typeface="+mn-cs"/>
              </a:defRPr>
            </a:lvl1pPr>
            <a:lvl2pPr marL="179388" indent="-177800" algn="l" rtl="0" eaLnBrk="0" fontAlgn="base" hangingPunct="0">
              <a:spcBef>
                <a:spcPct val="50000"/>
              </a:spcBef>
              <a:spcAft>
                <a:spcPct val="0"/>
              </a:spcAft>
              <a:buSzPct val="80000"/>
              <a:buFont typeface="Verdana" pitchFamily="34" charset="0"/>
              <a:buChar char="•"/>
              <a:defRPr sz="2000">
                <a:solidFill>
                  <a:schemeClr val="tx1"/>
                </a:solidFill>
                <a:latin typeface="+mn-lt"/>
                <a:cs typeface="+mn-cs"/>
              </a:defRPr>
            </a:lvl2pPr>
            <a:lvl3pPr marL="350838" indent="-169863" algn="l" rtl="0" eaLnBrk="0" fontAlgn="base" hangingPunct="0">
              <a:spcBef>
                <a:spcPct val="20000"/>
              </a:spcBef>
              <a:spcAft>
                <a:spcPct val="0"/>
              </a:spcAft>
              <a:buSzPct val="80000"/>
              <a:buFont typeface="Arial" charset="0"/>
              <a:buChar char="–"/>
              <a:defRPr sz="2000">
                <a:solidFill>
                  <a:schemeClr val="tx1"/>
                </a:solidFill>
                <a:latin typeface="+mn-lt"/>
                <a:cs typeface="+mn-cs"/>
              </a:defRPr>
            </a:lvl3pPr>
            <a:lvl4pPr marL="541338" indent="-188913" algn="l" rtl="0" eaLnBrk="0" fontAlgn="base" hangingPunct="0">
              <a:spcBef>
                <a:spcPct val="20000"/>
              </a:spcBef>
              <a:spcAft>
                <a:spcPct val="0"/>
              </a:spcAft>
              <a:buSzPct val="80000"/>
              <a:buFont typeface="Arial" charset="0"/>
              <a:buChar char="○"/>
              <a:defRPr sz="2000">
                <a:solidFill>
                  <a:schemeClr val="tx1"/>
                </a:solidFill>
                <a:latin typeface="+mn-lt"/>
                <a:cs typeface="+mn-cs"/>
              </a:defRPr>
            </a:lvl4pPr>
            <a:lvl5pPr marL="2057400" indent="-228600" algn="l" rtl="0" eaLnBrk="0" fontAlgn="base" hangingPunct="0">
              <a:lnSpc>
                <a:spcPct val="120000"/>
              </a:lnSpc>
              <a:spcBef>
                <a:spcPct val="0"/>
              </a:spcBef>
              <a:spcAft>
                <a:spcPct val="0"/>
              </a:spcAft>
              <a:buSzPct val="80000"/>
              <a:buFont typeface="Verdana" pitchFamily="34" charset="0"/>
              <a:buChar char="•"/>
              <a:defRPr sz="2000">
                <a:solidFill>
                  <a:schemeClr val="tx1"/>
                </a:solidFill>
                <a:latin typeface="+mn-lt"/>
                <a:cs typeface="+mn-cs"/>
              </a:defRPr>
            </a:lvl5pPr>
            <a:lvl6pPr marL="25146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6pPr>
            <a:lvl7pPr marL="29718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7pPr>
            <a:lvl8pPr marL="34290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8pPr>
            <a:lvl9pPr marL="3886200" indent="-228600" algn="l" rtl="0" fontAlgn="base">
              <a:lnSpc>
                <a:spcPct val="120000"/>
              </a:lnSpc>
              <a:spcBef>
                <a:spcPct val="0"/>
              </a:spcBef>
              <a:spcAft>
                <a:spcPct val="0"/>
              </a:spcAft>
              <a:buSzPct val="80000"/>
              <a:buFont typeface="Verdana" pitchFamily="34" charset="0"/>
              <a:buChar char="•"/>
              <a:defRPr sz="2000">
                <a:solidFill>
                  <a:schemeClr val="tx1"/>
                </a:solidFill>
                <a:latin typeface="+mn-lt"/>
                <a:cs typeface="+mn-cs"/>
              </a:defRPr>
            </a:lvl9pPr>
          </a:lstStyle>
          <a:p>
            <a:pPr algn="ctr"/>
            <a:r>
              <a:rPr lang="pl-PL" sz="5400" b="1" kern="0" smtClean="0">
                <a:solidFill>
                  <a:srgbClr val="A72B5A"/>
                </a:solidFill>
              </a:rPr>
              <a:t>Literal videos</a:t>
            </a:r>
            <a:endParaRPr lang="en-US" altLang="en-US" sz="5400" b="1" kern="0" smtClean="0">
              <a:solidFill>
                <a:srgbClr val="A72B5A"/>
              </a:solidFill>
            </a:endParaRPr>
          </a:p>
        </p:txBody>
      </p:sp>
      <p:pic>
        <p:nvPicPr>
          <p:cNvPr id="2" name="Blunt_literal_obcie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03131" y="1128127"/>
            <a:ext cx="4596207" cy="344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mediacall" presetSubtype="0" fill="hold" nodeType="afterEffect">
                                  <p:stCondLst>
                                    <p:cond delay="0"/>
                                  </p:stCondLst>
                                  <p:childTnLst>
                                    <p:cmd type="call" cmd="playFrom(0.0)">
                                      <p:cBhvr>
                                        <p:cTn id="26" dur="137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bldLst>
      <p:bldP spid="3481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p:cNvSpPr>
            <a:spLocks noGrp="1"/>
          </p:cNvSpPr>
          <p:nvPr>
            <p:ph type="title"/>
          </p:nvPr>
        </p:nvSpPr>
        <p:spPr/>
        <p:txBody>
          <a:bodyPr/>
          <a:lstStyle/>
          <a:p>
            <a:r>
              <a:rPr lang="pl-PL" altLang="en-US" sz="3200" smtClean="0"/>
              <a:t>To understand enough...</a:t>
            </a:r>
            <a:endParaRPr lang="en-US" altLang="en-US" sz="3200" smtClean="0"/>
          </a:p>
        </p:txBody>
      </p:sp>
      <p:pic>
        <p:nvPicPr>
          <p:cNvPr id="2" name="BBC_Tribal_wives_intr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9700" y="1546225"/>
            <a:ext cx="6142038"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therine Tate - the offensive translator-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9143999" cy="6535874"/>
          </a:xfrm>
          <a:prstGeom prst="rect">
            <a:avLst/>
          </a:prstGeom>
        </p:spPr>
      </p:pic>
    </p:spTree>
    <p:extLst>
      <p:ext uri="{BB962C8B-B14F-4D97-AF65-F5344CB8AC3E}">
        <p14:creationId xmlns:p14="http://schemas.microsoft.com/office/powerpoint/2010/main" val="12130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96" y="201482"/>
            <a:ext cx="7596264" cy="2989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244" y="3420520"/>
            <a:ext cx="3834779" cy="2942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 fill="hold"/>
                                        <p:tgtEl>
                                          <p:spTgt spid="39941"/>
                                        </p:tgtEl>
                                        <p:attrNameLst>
                                          <p:attrName>ppt_w</p:attrName>
                                        </p:attrNameLst>
                                      </p:cBhvr>
                                      <p:tavLst>
                                        <p:tav tm="0">
                                          <p:val>
                                            <p:fltVal val="0"/>
                                          </p:val>
                                        </p:tav>
                                        <p:tav tm="100000">
                                          <p:val>
                                            <p:strVal val="#ppt_w"/>
                                          </p:val>
                                        </p:tav>
                                      </p:tavLst>
                                    </p:anim>
                                    <p:anim calcmode="lin" valueType="num">
                                      <p:cBhvr>
                                        <p:cTn id="8" dur="500" fill="hold"/>
                                        <p:tgtEl>
                                          <p:spTgt spid="39941"/>
                                        </p:tgtEl>
                                        <p:attrNameLst>
                                          <p:attrName>ppt_h</p:attrName>
                                        </p:attrNameLst>
                                      </p:cBhvr>
                                      <p:tavLst>
                                        <p:tav tm="0">
                                          <p:val>
                                            <p:fltVal val="0"/>
                                          </p:val>
                                        </p:tav>
                                        <p:tav tm="100000">
                                          <p:val>
                                            <p:strVal val="#ppt_h"/>
                                          </p:val>
                                        </p:tav>
                                      </p:tavLst>
                                    </p:anim>
                                    <p:animEffect transition="in" filter="fade">
                                      <p:cBhvr>
                                        <p:cTn id="9" dur="500"/>
                                        <p:tgtEl>
                                          <p:spTgt spid="3994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p:cNvSpPr>
            <a:spLocks noGrp="1"/>
          </p:cNvSpPr>
          <p:nvPr>
            <p:ph type="title"/>
          </p:nvPr>
        </p:nvSpPr>
        <p:spPr/>
        <p:txBody>
          <a:bodyPr/>
          <a:lstStyle/>
          <a:p>
            <a:r>
              <a:rPr lang="pl-PL" altLang="en-US" sz="3200" smtClean="0">
                <a:hlinkClick r:id="rId5" action="ppaction://hlinkfile"/>
              </a:rPr>
              <a:t>Footholds</a:t>
            </a:r>
            <a:endParaRPr lang="en-US" altLang="en-US" sz="3200" smtClean="0"/>
          </a:p>
        </p:txBody>
      </p:sp>
      <p:pic>
        <p:nvPicPr>
          <p:cNvPr id="4" name="Nose_painting_BB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9315" y="1414062"/>
            <a:ext cx="5594888" cy="4122479"/>
          </a:xfrm>
          <a:prstGeom prst="rect">
            <a:avLst/>
          </a:prstGeom>
        </p:spPr>
      </p:pic>
    </p:spTree>
    <p:extLst>
      <p:ext uri="{BB962C8B-B14F-4D97-AF65-F5344CB8AC3E}">
        <p14:creationId xmlns:p14="http://schemas.microsoft.com/office/powerpoint/2010/main" val="149053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550863" y="115888"/>
            <a:ext cx="8042275" cy="936625"/>
          </a:xfrm>
        </p:spPr>
        <p:txBody>
          <a:bodyPr/>
          <a:lstStyle/>
          <a:p>
            <a:pPr eaLnBrk="1" hangingPunct="1"/>
            <a:r>
              <a:rPr lang="pl-PL" altLang="en-US" sz="3200" smtClean="0">
                <a:solidFill>
                  <a:schemeClr val="bg1"/>
                </a:solidFill>
              </a:rPr>
              <a:t>How does the brain work?</a:t>
            </a:r>
            <a:endParaRPr lang="en-GB" altLang="en-US" sz="3200" smtClean="0">
              <a:solidFill>
                <a:schemeClr val="bg1"/>
              </a:solidFill>
            </a:endParaRPr>
          </a:p>
        </p:txBody>
      </p:sp>
      <p:pic>
        <p:nvPicPr>
          <p:cNvPr id="1026" name="Picture 2" descr="C:\Users\Ania\Desktop\brain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52464" y="886036"/>
            <a:ext cx="5499261" cy="5499261"/>
          </a:xfrm>
        </p:spPr>
      </p:pic>
    </p:spTree>
    <p:extLst>
      <p:ext uri="{BB962C8B-B14F-4D97-AF65-F5344CB8AC3E}">
        <p14:creationId xmlns:p14="http://schemas.microsoft.com/office/powerpoint/2010/main" val="2680605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ytuł 1"/>
          <p:cNvSpPr>
            <a:spLocks noGrp="1"/>
          </p:cNvSpPr>
          <p:nvPr>
            <p:ph type="title"/>
          </p:nvPr>
        </p:nvSpPr>
        <p:spPr>
          <a:xfrm>
            <a:off x="550863" y="0"/>
            <a:ext cx="8042275" cy="936625"/>
          </a:xfrm>
        </p:spPr>
        <p:txBody>
          <a:bodyPr/>
          <a:lstStyle/>
          <a:p>
            <a:pPr eaLnBrk="1" hangingPunct="1"/>
            <a:r>
              <a:rPr lang="pl-PL" altLang="en-US" sz="3200" dirty="0" err="1" smtClean="0"/>
              <a:t>Classifies</a:t>
            </a:r>
            <a:r>
              <a:rPr lang="pl-PL" altLang="en-US" sz="3200" dirty="0" smtClean="0"/>
              <a:t> </a:t>
            </a:r>
            <a:r>
              <a:rPr lang="pl-PL" altLang="en-US" sz="3200" dirty="0" err="1" smtClean="0"/>
              <a:t>according</a:t>
            </a:r>
            <a:r>
              <a:rPr lang="pl-PL" altLang="en-US" sz="3200" dirty="0" smtClean="0"/>
              <a:t> to </a:t>
            </a:r>
            <a:r>
              <a:rPr lang="pl-PL" altLang="en-US" sz="3200" dirty="0" err="1" smtClean="0"/>
              <a:t>three</a:t>
            </a:r>
            <a:r>
              <a:rPr lang="pl-PL" altLang="en-US" sz="3200" dirty="0" smtClean="0"/>
              <a:t> </a:t>
            </a:r>
            <a:r>
              <a:rPr lang="pl-PL" altLang="en-US" sz="3200" dirty="0" err="1" smtClean="0"/>
              <a:t>broad</a:t>
            </a:r>
            <a:r>
              <a:rPr lang="pl-PL" altLang="en-US" sz="3200" dirty="0" smtClean="0"/>
              <a:t> Spectra  not </a:t>
            </a:r>
            <a:r>
              <a:rPr lang="pl-PL" altLang="en-US" sz="3200" dirty="0" err="1" smtClean="0"/>
              <a:t>grammar</a:t>
            </a:r>
            <a:r>
              <a:rPr lang="pl-PL" altLang="en-US" sz="3200" dirty="0" smtClean="0"/>
              <a:t> and </a:t>
            </a:r>
            <a:r>
              <a:rPr lang="pl-PL" altLang="en-US" sz="3200" dirty="0" err="1" smtClean="0"/>
              <a:t>vocabulary</a:t>
            </a:r>
            <a:endParaRPr lang="en-GB" altLang="en-US" sz="3200" dirty="0" smtClean="0"/>
          </a:p>
        </p:txBody>
      </p:sp>
      <p:sp>
        <p:nvSpPr>
          <p:cNvPr id="4" name="Strzałka w lewo i prawo 3"/>
          <p:cNvSpPr/>
          <p:nvPr/>
        </p:nvSpPr>
        <p:spPr>
          <a:xfrm>
            <a:off x="1187450" y="1916113"/>
            <a:ext cx="6840538" cy="485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Strzałka w lewo i prawo 4"/>
          <p:cNvSpPr/>
          <p:nvPr/>
        </p:nvSpPr>
        <p:spPr>
          <a:xfrm>
            <a:off x="1187450" y="3500438"/>
            <a:ext cx="6840538" cy="485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Strzałka w lewo i prawo 5"/>
          <p:cNvSpPr/>
          <p:nvPr/>
        </p:nvSpPr>
        <p:spPr>
          <a:xfrm>
            <a:off x="1187450" y="5157788"/>
            <a:ext cx="6840538"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Prostokąt 6"/>
          <p:cNvSpPr>
            <a:spLocks noChangeArrowheads="1"/>
          </p:cNvSpPr>
          <p:nvPr/>
        </p:nvSpPr>
        <p:spPr bwMode="auto">
          <a:xfrm>
            <a:off x="179388" y="1474788"/>
            <a:ext cx="3692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800">
                <a:latin typeface="+mj-lt"/>
              </a:rPr>
              <a:t>useful for conveying meaning </a:t>
            </a:r>
            <a:endParaRPr lang="en-GB" altLang="en-US" sz="1800">
              <a:latin typeface="+mj-lt"/>
            </a:endParaRPr>
          </a:p>
        </p:txBody>
      </p:sp>
      <p:sp>
        <p:nvSpPr>
          <p:cNvPr id="8" name="Prostokąt 7"/>
          <p:cNvSpPr>
            <a:spLocks noChangeArrowheads="1"/>
          </p:cNvSpPr>
          <p:nvPr/>
        </p:nvSpPr>
        <p:spPr bwMode="auto">
          <a:xfrm>
            <a:off x="5177115" y="1474788"/>
            <a:ext cx="4151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en-US" sz="1800">
                <a:latin typeface="+mj-lt"/>
              </a:rPr>
              <a:t>not </a:t>
            </a:r>
            <a:r>
              <a:rPr lang="en-US" altLang="en-US" sz="1800">
                <a:latin typeface="+mj-lt"/>
              </a:rPr>
              <a:t>useful for conveying meaning </a:t>
            </a:r>
            <a:endParaRPr lang="en-GB" altLang="en-US" sz="1800">
              <a:latin typeface="+mj-lt"/>
            </a:endParaRPr>
          </a:p>
        </p:txBody>
      </p:sp>
      <p:sp>
        <p:nvSpPr>
          <p:cNvPr id="9" name="Prostokąt 8"/>
          <p:cNvSpPr>
            <a:spLocks noChangeArrowheads="1"/>
          </p:cNvSpPr>
          <p:nvPr/>
        </p:nvSpPr>
        <p:spPr bwMode="auto">
          <a:xfrm>
            <a:off x="268288" y="3125788"/>
            <a:ext cx="2172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800">
                <a:latin typeface="+mj-lt"/>
              </a:rPr>
              <a:t>more generative </a:t>
            </a:r>
            <a:endParaRPr lang="en-GB" altLang="en-US" sz="1800">
              <a:latin typeface="+mj-lt"/>
            </a:endParaRPr>
          </a:p>
        </p:txBody>
      </p:sp>
      <p:sp>
        <p:nvSpPr>
          <p:cNvPr id="10" name="Prostokąt 9"/>
          <p:cNvSpPr>
            <a:spLocks noChangeArrowheads="1"/>
          </p:cNvSpPr>
          <p:nvPr/>
        </p:nvSpPr>
        <p:spPr bwMode="auto">
          <a:xfrm>
            <a:off x="6732588" y="3132138"/>
            <a:ext cx="2015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en-US" sz="1800">
                <a:latin typeface="+mj-lt"/>
              </a:rPr>
              <a:t>less </a:t>
            </a:r>
            <a:r>
              <a:rPr lang="en-US" altLang="en-US" sz="1800">
                <a:latin typeface="+mj-lt"/>
              </a:rPr>
              <a:t>generative </a:t>
            </a:r>
            <a:endParaRPr lang="en-GB" altLang="en-US" sz="1800">
              <a:latin typeface="+mj-lt"/>
            </a:endParaRPr>
          </a:p>
        </p:txBody>
      </p:sp>
      <p:sp>
        <p:nvSpPr>
          <p:cNvPr id="11" name="Prostokąt 10"/>
          <p:cNvSpPr>
            <a:spLocks noChangeArrowheads="1"/>
          </p:cNvSpPr>
          <p:nvPr/>
        </p:nvSpPr>
        <p:spPr bwMode="auto">
          <a:xfrm>
            <a:off x="179388" y="4787900"/>
            <a:ext cx="2395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800">
                <a:latin typeface="+mj-lt"/>
              </a:rPr>
              <a:t>more generalisable</a:t>
            </a:r>
            <a:endParaRPr lang="en-GB" altLang="en-US" sz="1800">
              <a:latin typeface="+mj-lt"/>
            </a:endParaRPr>
          </a:p>
        </p:txBody>
      </p:sp>
      <p:sp>
        <p:nvSpPr>
          <p:cNvPr id="12" name="Prostokąt 11"/>
          <p:cNvSpPr>
            <a:spLocks noChangeArrowheads="1"/>
          </p:cNvSpPr>
          <p:nvPr/>
        </p:nvSpPr>
        <p:spPr bwMode="auto">
          <a:xfrm>
            <a:off x="6297613" y="4724400"/>
            <a:ext cx="223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en-US" sz="1800">
                <a:latin typeface="+mj-lt"/>
              </a:rPr>
              <a:t>less </a:t>
            </a:r>
            <a:r>
              <a:rPr lang="en-US" altLang="en-US" sz="1800">
                <a:latin typeface="+mj-lt"/>
              </a:rPr>
              <a:t>generalisable</a:t>
            </a:r>
            <a:endParaRPr lang="en-GB" altLang="en-US" sz="1800">
              <a:latin typeface="+mj-lt"/>
            </a:endParaRPr>
          </a:p>
        </p:txBody>
      </p:sp>
    </p:spTree>
    <p:extLst>
      <p:ext uri="{BB962C8B-B14F-4D97-AF65-F5344CB8AC3E}">
        <p14:creationId xmlns:p14="http://schemas.microsoft.com/office/powerpoint/2010/main" val="3834434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a:spLocks noChangeArrowheads="1"/>
          </p:cNvSpPr>
          <p:nvPr/>
        </p:nvSpPr>
        <p:spPr bwMode="auto">
          <a:xfrm>
            <a:off x="179388" y="324165"/>
            <a:ext cx="3870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a:solidFill>
                  <a:srgbClr val="00B050"/>
                </a:solidFill>
                <a:latin typeface="+mn-lt"/>
              </a:rPr>
              <a:t>useful for conveying </a:t>
            </a:r>
            <a:r>
              <a:rPr lang="en-US" altLang="en-US" sz="2000" b="1" smtClean="0">
                <a:solidFill>
                  <a:srgbClr val="00B050"/>
                </a:solidFill>
                <a:latin typeface="+mn-lt"/>
              </a:rPr>
              <a:t>meaning </a:t>
            </a:r>
            <a:endParaRPr lang="en-GB" altLang="en-US" sz="2000" b="1">
              <a:solidFill>
                <a:srgbClr val="00B050"/>
              </a:solidFill>
              <a:latin typeface="+mn-lt"/>
            </a:endParaRPr>
          </a:p>
        </p:txBody>
      </p:sp>
      <p:sp>
        <p:nvSpPr>
          <p:cNvPr id="8" name="Prostokąt 7"/>
          <p:cNvSpPr>
            <a:spLocks noChangeArrowheads="1"/>
          </p:cNvSpPr>
          <p:nvPr/>
        </p:nvSpPr>
        <p:spPr bwMode="auto">
          <a:xfrm>
            <a:off x="4839672" y="308609"/>
            <a:ext cx="394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en-US" sz="2000" b="1">
                <a:solidFill>
                  <a:srgbClr val="FF0000"/>
                </a:solidFill>
                <a:latin typeface="+mn-lt"/>
              </a:rPr>
              <a:t>not </a:t>
            </a:r>
            <a:r>
              <a:rPr lang="en-US" altLang="en-US" sz="2000" b="1">
                <a:solidFill>
                  <a:srgbClr val="FF0000"/>
                </a:solidFill>
                <a:latin typeface="+mn-lt"/>
              </a:rPr>
              <a:t>useful for conveying meaning </a:t>
            </a:r>
            <a:endParaRPr lang="en-GB" altLang="en-US" sz="2000" b="1">
              <a:solidFill>
                <a:srgbClr val="FF0000"/>
              </a:solidFill>
              <a:latin typeface="+mn-lt"/>
            </a:endParaRPr>
          </a:p>
        </p:txBody>
      </p:sp>
      <p:sp>
        <p:nvSpPr>
          <p:cNvPr id="9" name="Prostokąt 8"/>
          <p:cNvSpPr>
            <a:spLocks noChangeArrowheads="1"/>
          </p:cNvSpPr>
          <p:nvPr/>
        </p:nvSpPr>
        <p:spPr bwMode="auto">
          <a:xfrm>
            <a:off x="268288" y="2699940"/>
            <a:ext cx="26500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a:solidFill>
                  <a:srgbClr val="00B050"/>
                </a:solidFill>
                <a:latin typeface="+mn-lt"/>
              </a:rPr>
              <a:t>more generative </a:t>
            </a:r>
            <a:endParaRPr lang="en-GB" altLang="en-US" sz="2000" b="1">
              <a:solidFill>
                <a:srgbClr val="00B050"/>
              </a:solidFill>
              <a:latin typeface="+mn-lt"/>
            </a:endParaRPr>
          </a:p>
        </p:txBody>
      </p:sp>
      <p:sp>
        <p:nvSpPr>
          <p:cNvPr id="10" name="Prostokąt 9"/>
          <p:cNvSpPr>
            <a:spLocks noChangeArrowheads="1"/>
          </p:cNvSpPr>
          <p:nvPr/>
        </p:nvSpPr>
        <p:spPr bwMode="auto">
          <a:xfrm>
            <a:off x="5010150" y="2699940"/>
            <a:ext cx="24673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en-US" sz="2000" b="1">
                <a:solidFill>
                  <a:srgbClr val="FF0000"/>
                </a:solidFill>
                <a:latin typeface="+mn-lt"/>
              </a:rPr>
              <a:t>less </a:t>
            </a:r>
            <a:r>
              <a:rPr lang="en-US" altLang="en-US" sz="2000" b="1">
                <a:solidFill>
                  <a:srgbClr val="FF0000"/>
                </a:solidFill>
                <a:latin typeface="+mn-lt"/>
              </a:rPr>
              <a:t>generative </a:t>
            </a:r>
            <a:endParaRPr lang="en-GB" altLang="en-US" sz="2000" b="1">
              <a:solidFill>
                <a:srgbClr val="FF0000"/>
              </a:solidFill>
              <a:latin typeface="+mn-lt"/>
            </a:endParaRPr>
          </a:p>
        </p:txBody>
      </p:sp>
      <p:sp>
        <p:nvSpPr>
          <p:cNvPr id="11" name="Prostokąt 10"/>
          <p:cNvSpPr>
            <a:spLocks noChangeArrowheads="1"/>
          </p:cNvSpPr>
          <p:nvPr/>
        </p:nvSpPr>
        <p:spPr bwMode="auto">
          <a:xfrm>
            <a:off x="239121" y="4108450"/>
            <a:ext cx="295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a:solidFill>
                  <a:srgbClr val="00B050"/>
                </a:solidFill>
                <a:latin typeface="+mn-lt"/>
              </a:rPr>
              <a:t>more generalisable</a:t>
            </a:r>
            <a:endParaRPr lang="en-GB" altLang="en-US" sz="2000" b="1">
              <a:solidFill>
                <a:srgbClr val="00B050"/>
              </a:solidFill>
              <a:latin typeface="+mn-lt"/>
            </a:endParaRPr>
          </a:p>
        </p:txBody>
      </p:sp>
      <p:sp>
        <p:nvSpPr>
          <p:cNvPr id="12" name="Prostokąt 11"/>
          <p:cNvSpPr>
            <a:spLocks noChangeArrowheads="1"/>
          </p:cNvSpPr>
          <p:nvPr/>
        </p:nvSpPr>
        <p:spPr bwMode="auto">
          <a:xfrm>
            <a:off x="5010150" y="4106943"/>
            <a:ext cx="27751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en-US" sz="2000" b="1">
                <a:solidFill>
                  <a:srgbClr val="FF0000"/>
                </a:solidFill>
                <a:latin typeface="+mn-lt"/>
              </a:rPr>
              <a:t>less </a:t>
            </a:r>
            <a:r>
              <a:rPr lang="en-US" altLang="en-US" sz="2000" b="1">
                <a:solidFill>
                  <a:srgbClr val="FF0000"/>
                </a:solidFill>
                <a:latin typeface="+mn-lt"/>
              </a:rPr>
              <a:t>generalisable</a:t>
            </a:r>
            <a:endParaRPr lang="en-GB" altLang="en-US" sz="2000" b="1">
              <a:solidFill>
                <a:srgbClr val="FF0000"/>
              </a:solidFill>
              <a:latin typeface="+mn-lt"/>
            </a:endParaRPr>
          </a:p>
        </p:txBody>
      </p:sp>
      <p:sp>
        <p:nvSpPr>
          <p:cNvPr id="3" name="Prostokąt 2"/>
          <p:cNvSpPr>
            <a:spLocks noChangeArrowheads="1"/>
          </p:cNvSpPr>
          <p:nvPr/>
        </p:nvSpPr>
        <p:spPr bwMode="auto">
          <a:xfrm>
            <a:off x="239121" y="1076891"/>
            <a:ext cx="38105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a:spcBef>
                <a:spcPts val="0"/>
              </a:spcBef>
            </a:pPr>
            <a:r>
              <a:rPr lang="en-US" altLang="en-US" sz="2000">
                <a:latin typeface="+mn-lt"/>
              </a:rPr>
              <a:t>words, phrases, structures                   </a:t>
            </a:r>
            <a:endParaRPr lang="en-GB" altLang="en-US" sz="2000">
              <a:latin typeface="+mn-lt"/>
            </a:endParaRPr>
          </a:p>
          <a:p>
            <a:pPr eaLnBrk="1">
              <a:spcBef>
                <a:spcPts val="0"/>
              </a:spcBef>
            </a:pPr>
            <a:r>
              <a:rPr lang="en-US" altLang="en-US" sz="2000">
                <a:latin typeface="+mn-lt"/>
              </a:rPr>
              <a:t>which can be used in many</a:t>
            </a:r>
            <a:endParaRPr lang="en-GB" altLang="en-US" sz="2000">
              <a:latin typeface="+mn-lt"/>
            </a:endParaRPr>
          </a:p>
          <a:p>
            <a:pPr eaLnBrk="1">
              <a:spcBef>
                <a:spcPts val="0"/>
              </a:spcBef>
            </a:pPr>
            <a:r>
              <a:rPr lang="en-US" altLang="en-US" sz="2000">
                <a:latin typeface="+mn-lt"/>
              </a:rPr>
              <a:t>situations, e.g. "That's right"</a:t>
            </a:r>
            <a:endParaRPr lang="en-GB" altLang="en-US" sz="2000">
              <a:latin typeface="+mn-lt"/>
            </a:endParaRPr>
          </a:p>
        </p:txBody>
      </p:sp>
      <p:sp>
        <p:nvSpPr>
          <p:cNvPr id="13" name="Prostokąt 12"/>
          <p:cNvSpPr>
            <a:spLocks noChangeArrowheads="1"/>
          </p:cNvSpPr>
          <p:nvPr/>
        </p:nvSpPr>
        <p:spPr bwMode="auto">
          <a:xfrm>
            <a:off x="4804476" y="975220"/>
            <a:ext cx="3644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0"/>
              </a:spcBef>
            </a:pPr>
            <a:r>
              <a:rPr lang="en-US" altLang="en-US" sz="2000">
                <a:latin typeface="+mn-lt"/>
              </a:rPr>
              <a:t>can only be used to express one kind of meaning or can be used in one situation</a:t>
            </a:r>
            <a:r>
              <a:rPr lang="pl-PL" altLang="en-US" sz="2000">
                <a:latin typeface="+mn-lt"/>
              </a:rPr>
              <a:t> ("cough syrup")</a:t>
            </a:r>
            <a:endParaRPr lang="en-GB" altLang="en-US" sz="2000">
              <a:latin typeface="+mn-lt"/>
            </a:endParaRPr>
          </a:p>
        </p:txBody>
      </p:sp>
      <p:sp>
        <p:nvSpPr>
          <p:cNvPr id="14" name="Prostokąt 13"/>
          <p:cNvSpPr>
            <a:spLocks noChangeArrowheads="1"/>
          </p:cNvSpPr>
          <p:nvPr/>
        </p:nvSpPr>
        <p:spPr bwMode="auto">
          <a:xfrm>
            <a:off x="239120" y="3099990"/>
            <a:ext cx="29578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a:spcBef>
                <a:spcPts val="0"/>
              </a:spcBef>
            </a:pPr>
            <a:r>
              <a:rPr lang="en-US" altLang="en-US" sz="2000">
                <a:latin typeface="+mn-lt"/>
              </a:rPr>
              <a:t>of, get, on, do, </a:t>
            </a:r>
            <a:r>
              <a:rPr lang="pl-PL" altLang="en-US" sz="2000" smtClean="0">
                <a:latin typeface="+mn-lt"/>
              </a:rPr>
              <a:t>have</a:t>
            </a:r>
            <a:endParaRPr lang="en-GB" altLang="en-US" sz="2000">
              <a:latin typeface="+mn-lt"/>
            </a:endParaRPr>
          </a:p>
          <a:p>
            <a:pPr eaLnBrk="1" hangingPunct="1">
              <a:spcBef>
                <a:spcPts val="0"/>
              </a:spcBef>
            </a:pPr>
            <a:r>
              <a:rPr lang="en-US" altLang="en-US" sz="2000">
                <a:latin typeface="+mn-lt"/>
              </a:rPr>
              <a:t>present simple</a:t>
            </a:r>
            <a:endParaRPr lang="en-GB" altLang="en-US" sz="2000">
              <a:latin typeface="+mn-lt"/>
            </a:endParaRPr>
          </a:p>
        </p:txBody>
      </p:sp>
      <p:sp>
        <p:nvSpPr>
          <p:cNvPr id="15" name="Prostokąt 14"/>
          <p:cNvSpPr>
            <a:spLocks noChangeArrowheads="1"/>
          </p:cNvSpPr>
          <p:nvPr/>
        </p:nvSpPr>
        <p:spPr bwMode="auto">
          <a:xfrm>
            <a:off x="5010150" y="3104080"/>
            <a:ext cx="207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latin typeface="+mn-lt"/>
              </a:rPr>
              <a:t>neither do I</a:t>
            </a:r>
            <a:endParaRPr lang="en-GB" altLang="en-US" sz="2000">
              <a:latin typeface="+mn-lt"/>
            </a:endParaRPr>
          </a:p>
        </p:txBody>
      </p:sp>
      <p:sp>
        <p:nvSpPr>
          <p:cNvPr id="16" name="Prostokąt 15"/>
          <p:cNvSpPr>
            <a:spLocks noChangeArrowheads="1"/>
          </p:cNvSpPr>
          <p:nvPr/>
        </p:nvSpPr>
        <p:spPr bwMode="auto">
          <a:xfrm>
            <a:off x="179388" y="4521927"/>
            <a:ext cx="3870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a:spcBef>
                <a:spcPts val="0"/>
              </a:spcBef>
            </a:pPr>
            <a:r>
              <a:rPr lang="en-US" altLang="en-US" sz="2000">
                <a:latin typeface="+mn-lt"/>
              </a:rPr>
              <a:t>all language which has clear </a:t>
            </a:r>
            <a:r>
              <a:rPr lang="en-US" altLang="en-US" sz="2000" smtClean="0">
                <a:latin typeface="+mn-lt"/>
              </a:rPr>
              <a:t>rules</a:t>
            </a:r>
            <a:r>
              <a:rPr lang="pl-PL" altLang="en-US" sz="2000" smtClean="0">
                <a:latin typeface="+mn-lt"/>
              </a:rPr>
              <a:t>, </a:t>
            </a:r>
            <a:r>
              <a:rPr lang="en-US" altLang="en-US" sz="2000" smtClean="0">
                <a:latin typeface="+mn-lt"/>
              </a:rPr>
              <a:t>e.g</a:t>
            </a:r>
            <a:r>
              <a:rPr lang="en-US" altLang="en-US" sz="2000">
                <a:latin typeface="+mn-lt"/>
              </a:rPr>
              <a:t>. formation of negatives, past simple regular</a:t>
            </a:r>
            <a:endParaRPr lang="en-GB" altLang="en-US" sz="2000">
              <a:latin typeface="+mn-lt"/>
            </a:endParaRPr>
          </a:p>
        </p:txBody>
      </p:sp>
      <p:sp>
        <p:nvSpPr>
          <p:cNvPr id="17" name="Prostokąt 16"/>
          <p:cNvSpPr>
            <a:spLocks noChangeArrowheads="1"/>
          </p:cNvSpPr>
          <p:nvPr/>
        </p:nvSpPr>
        <p:spPr bwMode="auto">
          <a:xfrm>
            <a:off x="5010150" y="4602096"/>
            <a:ext cx="394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a:spcBef>
                <a:spcPts val="0"/>
              </a:spcBef>
            </a:pPr>
            <a:r>
              <a:rPr lang="en-US" altLang="en-US" sz="2000">
                <a:latin typeface="+mn-lt"/>
              </a:rPr>
              <a:t>exceptions, one-off instances</a:t>
            </a:r>
            <a:endParaRPr lang="pl-PL" altLang="en-US" sz="2000">
              <a:latin typeface="+mn-lt"/>
            </a:endParaRPr>
          </a:p>
          <a:p>
            <a:pPr eaLnBrk="1">
              <a:spcBef>
                <a:spcPts val="0"/>
              </a:spcBef>
            </a:pPr>
            <a:r>
              <a:rPr lang="en-US" altLang="en-US" sz="2000">
                <a:latin typeface="+mn-lt"/>
              </a:rPr>
              <a:t>of  l</a:t>
            </a:r>
            <a:r>
              <a:rPr lang="pl-PL" altLang="en-US" sz="2000">
                <a:latin typeface="+mn-lt"/>
              </a:rPr>
              <a:t>anguage</a:t>
            </a:r>
            <a:endParaRPr lang="en-GB" altLang="en-US" sz="2000">
              <a:latin typeface="+mn-lt"/>
            </a:endParaRPr>
          </a:p>
        </p:txBody>
      </p:sp>
    </p:spTree>
    <p:extLst>
      <p:ext uri="{BB962C8B-B14F-4D97-AF65-F5344CB8AC3E}">
        <p14:creationId xmlns:p14="http://schemas.microsoft.com/office/powerpoint/2010/main" val="32055756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04813"/>
            <a:ext cx="8229600" cy="852487"/>
          </a:xfrm>
        </p:spPr>
        <p:txBody>
          <a:bodyPr/>
          <a:lstStyle/>
          <a:p>
            <a:pPr eaLnBrk="1" hangingPunct="1"/>
            <a:r>
              <a:rPr lang="pl-PL" altLang="en-US" sz="3200" smtClean="0"/>
              <a:t>Size of the mental lexicon</a:t>
            </a:r>
            <a:endParaRPr lang="en-US" altLang="en-US" sz="3200" smtClean="0"/>
          </a:p>
        </p:txBody>
      </p:sp>
      <p:sp>
        <p:nvSpPr>
          <p:cNvPr id="3" name="Symbol zastępczy zawartości 2"/>
          <p:cNvSpPr>
            <a:spLocks noGrp="1"/>
          </p:cNvSpPr>
          <p:nvPr>
            <p:ph idx="1"/>
          </p:nvPr>
        </p:nvSpPr>
        <p:spPr>
          <a:xfrm>
            <a:off x="457200" y="1208869"/>
            <a:ext cx="8229600" cy="5115732"/>
          </a:xfrm>
        </p:spPr>
        <p:txBody>
          <a:bodyPr/>
          <a:lstStyle/>
          <a:p>
            <a:pPr eaLnBrk="1" hangingPunct="1"/>
            <a:r>
              <a:rPr lang="pl-PL" altLang="en-US" sz="2200" smtClean="0"/>
              <a:t>Native speakers store a huge number of lexical items: </a:t>
            </a:r>
          </a:p>
          <a:p>
            <a:pPr marL="542925" indent="-542925" eaLnBrk="1" hangingPunct="1">
              <a:buFont typeface="Wingdings" panose="05000000000000000000" pitchFamily="2" charset="2"/>
              <a:buChar char="q"/>
            </a:pPr>
            <a:r>
              <a:rPr lang="pl-PL" altLang="en-US" sz="2200" smtClean="0"/>
              <a:t>single words </a:t>
            </a:r>
          </a:p>
          <a:p>
            <a:pPr marL="542925" indent="-542925" eaLnBrk="1" hangingPunct="1">
              <a:buFont typeface="Wingdings" panose="05000000000000000000" pitchFamily="2" charset="2"/>
              <a:buChar char="q"/>
            </a:pPr>
            <a:r>
              <a:rPr lang="pl-PL" altLang="en-US" sz="2200" smtClean="0"/>
              <a:t>collocations</a:t>
            </a:r>
          </a:p>
          <a:p>
            <a:pPr marL="542925" indent="-542925" eaLnBrk="1" hangingPunct="1">
              <a:buFont typeface="Wingdings" panose="05000000000000000000" pitchFamily="2" charset="2"/>
              <a:buChar char="q"/>
            </a:pPr>
            <a:r>
              <a:rPr lang="pl-PL" altLang="en-US" sz="2200" smtClean="0"/>
              <a:t>fixed phrases</a:t>
            </a:r>
          </a:p>
          <a:p>
            <a:pPr marL="542925" indent="-542925" eaLnBrk="1" hangingPunct="1">
              <a:buFont typeface="Wingdings" panose="05000000000000000000" pitchFamily="2" charset="2"/>
              <a:buChar char="q"/>
            </a:pPr>
            <a:r>
              <a:rPr lang="pl-PL" altLang="en-US" sz="2200" smtClean="0"/>
              <a:t>whole sentences. </a:t>
            </a:r>
          </a:p>
          <a:p>
            <a:pPr eaLnBrk="1" hangingPunct="1"/>
            <a:endParaRPr lang="pl-PL" altLang="en-US" sz="2200" smtClean="0"/>
          </a:p>
          <a:p>
            <a:pPr eaLnBrk="1" hangingPunct="1"/>
            <a:r>
              <a:rPr lang="pl-PL" altLang="en-US" sz="2200" smtClean="0"/>
              <a:t>Estimates vary considerably, but are </a:t>
            </a:r>
            <a:r>
              <a:rPr lang="pl-PL" altLang="en-US" sz="2200" b="1" smtClean="0"/>
              <a:t>never less than tens of thousands. </a:t>
            </a:r>
          </a:p>
          <a:p>
            <a:pPr eaLnBrk="1" hangingPunct="1"/>
            <a:endParaRPr lang="pl-PL" altLang="en-US" sz="2200" smtClean="0"/>
          </a:p>
          <a:p>
            <a:pPr eaLnBrk="1" hangingPunct="1"/>
            <a:r>
              <a:rPr lang="pl-PL" altLang="en-US" sz="2200" smtClean="0"/>
              <a:t>Active and passive lexical items together: the number probably runs into </a:t>
            </a:r>
            <a:r>
              <a:rPr lang="pl-PL" altLang="en-US" sz="2200" b="1" smtClean="0"/>
              <a:t>hundreds of thousands</a:t>
            </a:r>
            <a:r>
              <a:rPr lang="pl-PL" altLang="en-US" sz="2200" smtClean="0"/>
              <a:t>.</a:t>
            </a:r>
            <a:endParaRPr lang="en-US" altLang="en-US" sz="2200" smtClean="0"/>
          </a:p>
        </p:txBody>
      </p:sp>
    </p:spTree>
    <p:extLst>
      <p:ext uri="{BB962C8B-B14F-4D97-AF65-F5344CB8AC3E}">
        <p14:creationId xmlns:p14="http://schemas.microsoft.com/office/powerpoint/2010/main" val="1398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50863" y="115888"/>
            <a:ext cx="8042275" cy="936625"/>
          </a:xfrm>
        </p:spPr>
        <p:txBody>
          <a:bodyPr/>
          <a:lstStyle/>
          <a:p>
            <a:pPr eaLnBrk="1" hangingPunct="1"/>
            <a:r>
              <a:rPr lang="pl-PL" altLang="en-US" sz="3200" smtClean="0"/>
              <a:t>Where does communicative power come from?</a:t>
            </a:r>
            <a:endParaRPr lang="en-US" altLang="en-US" sz="3200" smtClean="0"/>
          </a:p>
        </p:txBody>
      </p:sp>
      <p:sp>
        <p:nvSpPr>
          <p:cNvPr id="3" name="Symbol zastępczy zawartości 2"/>
          <p:cNvSpPr>
            <a:spLocks noGrp="1"/>
          </p:cNvSpPr>
          <p:nvPr>
            <p:ph idx="1"/>
          </p:nvPr>
        </p:nvSpPr>
        <p:spPr>
          <a:xfrm>
            <a:off x="838200" y="1412875"/>
            <a:ext cx="7467600" cy="4576763"/>
          </a:xfrm>
        </p:spPr>
        <p:txBody>
          <a:bodyPr/>
          <a:lstStyle/>
          <a:p>
            <a:pPr eaLnBrk="1" hangingPunct="1"/>
            <a:endParaRPr lang="pl-PL" altLang="en-US" sz="2400" smtClean="0"/>
          </a:p>
          <a:p>
            <a:pPr marL="342900" indent="-342900" eaLnBrk="1" hangingPunct="1">
              <a:buFont typeface="Wingdings" panose="05000000000000000000" pitchFamily="2" charset="2"/>
              <a:buChar char="Ø"/>
            </a:pPr>
            <a:r>
              <a:rPr lang="pl-PL" altLang="en-US" sz="2400" smtClean="0"/>
              <a:t>From storing huge amounts of lexical items, from single words to whole sentences, in our brains.</a:t>
            </a:r>
          </a:p>
          <a:p>
            <a:pPr marL="342900" indent="-342900" eaLnBrk="1" hangingPunct="1">
              <a:buFont typeface="Wingdings" panose="05000000000000000000" pitchFamily="2" charset="2"/>
              <a:buChar char="Ø"/>
            </a:pPr>
            <a:endParaRPr lang="pl-PL" altLang="en-US" sz="2400" smtClean="0"/>
          </a:p>
          <a:p>
            <a:pPr marL="342900" indent="-342900" eaLnBrk="1" hangingPunct="1">
              <a:buFont typeface="Wingdings" panose="05000000000000000000" pitchFamily="2" charset="2"/>
              <a:buChar char="Ø"/>
            </a:pPr>
            <a:r>
              <a:rPr lang="pl-PL" altLang="en-US" sz="2400" smtClean="0"/>
              <a:t>‘I don’t know.’</a:t>
            </a:r>
            <a:endParaRPr lang="en-US" altLang="en-US" sz="2400" smtClean="0"/>
          </a:p>
        </p:txBody>
      </p:sp>
    </p:spTree>
    <p:extLst>
      <p:ext uri="{BB962C8B-B14F-4D97-AF65-F5344CB8AC3E}">
        <p14:creationId xmlns:p14="http://schemas.microsoft.com/office/powerpoint/2010/main" val="416895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6"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25"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5517"/>
            <a:ext cx="5114842" cy="5755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910" y="-44853"/>
            <a:ext cx="2814089" cy="1827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823" y="1921790"/>
            <a:ext cx="2608131" cy="210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362" y="4148423"/>
            <a:ext cx="3110477" cy="204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Łącznik łamany 2"/>
          <p:cNvCxnSpPr/>
          <p:nvPr/>
        </p:nvCxnSpPr>
        <p:spPr bwMode="auto">
          <a:xfrm>
            <a:off x="3766088" y="2479729"/>
            <a:ext cx="1611824" cy="495946"/>
          </a:xfrm>
          <a:prstGeom prst="bentConnector3">
            <a:avLst>
              <a:gd name="adj1" fmla="val 50000"/>
            </a:avLst>
          </a:prstGeom>
          <a:solidFill>
            <a:schemeClr val="tx2"/>
          </a:solidFill>
          <a:ln w="698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Łącznik łamany 11"/>
          <p:cNvCxnSpPr/>
          <p:nvPr/>
        </p:nvCxnSpPr>
        <p:spPr bwMode="auto">
          <a:xfrm>
            <a:off x="4417017" y="4029560"/>
            <a:ext cx="1912893" cy="1140276"/>
          </a:xfrm>
          <a:prstGeom prst="bentConnector3">
            <a:avLst>
              <a:gd name="adj1" fmla="val 36227"/>
            </a:avLst>
          </a:prstGeom>
          <a:solidFill>
            <a:schemeClr val="tx2"/>
          </a:solidFill>
          <a:ln w="69850" cap="flat" cmpd="sng" algn="ctr">
            <a:solidFill>
              <a:srgbClr val="00206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Łącznik łamany 25"/>
          <p:cNvCxnSpPr/>
          <p:nvPr/>
        </p:nvCxnSpPr>
        <p:spPr bwMode="auto">
          <a:xfrm flipV="1">
            <a:off x="1038386" y="1348356"/>
            <a:ext cx="5935851" cy="3626600"/>
          </a:xfrm>
          <a:prstGeom prst="bentConnector3">
            <a:avLst>
              <a:gd name="adj1" fmla="val -131"/>
            </a:avLst>
          </a:prstGeom>
          <a:solidFill>
            <a:schemeClr val="tx2"/>
          </a:solidFill>
          <a:ln w="69850" cap="flat" cmpd="sng" algn="ctr">
            <a:solidFill>
              <a:srgbClr val="00B0F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1000"/>
                                        <p:tgtEl>
                                          <p:spTgt spid="2053"/>
                                        </p:tgtEl>
                                      </p:cBhvr>
                                    </p:animEffect>
                                    <p:anim calcmode="lin" valueType="num">
                                      <p:cBhvr>
                                        <p:cTn id="18" dur="1000" fill="hold"/>
                                        <p:tgtEl>
                                          <p:spTgt spid="2053"/>
                                        </p:tgtEl>
                                        <p:attrNameLst>
                                          <p:attrName>ppt_x</p:attrName>
                                        </p:attrNameLst>
                                      </p:cBhvr>
                                      <p:tavLst>
                                        <p:tav tm="0">
                                          <p:val>
                                            <p:strVal val="#ppt_x"/>
                                          </p:val>
                                        </p:tav>
                                        <p:tav tm="100000">
                                          <p:val>
                                            <p:strVal val="#ppt_x"/>
                                          </p:val>
                                        </p:tav>
                                      </p:tavLst>
                                    </p:anim>
                                    <p:anim calcmode="lin" valueType="num">
                                      <p:cBhvr>
                                        <p:cTn id="19"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 calcmode="lin" valueType="num">
                                      <p:cBhvr>
                                        <p:cTn id="24" dur="500" fill="hold"/>
                                        <p:tgtEl>
                                          <p:spTgt spid="2050"/>
                                        </p:tgtEl>
                                        <p:attrNameLst>
                                          <p:attrName>ppt_w</p:attrName>
                                        </p:attrNameLst>
                                      </p:cBhvr>
                                      <p:tavLst>
                                        <p:tav tm="0">
                                          <p:val>
                                            <p:fltVal val="0"/>
                                          </p:val>
                                        </p:tav>
                                        <p:tav tm="100000">
                                          <p:val>
                                            <p:strVal val="#ppt_w"/>
                                          </p:val>
                                        </p:tav>
                                      </p:tavLst>
                                    </p:anim>
                                    <p:anim calcmode="lin" valueType="num">
                                      <p:cBhvr>
                                        <p:cTn id="25" dur="500" fill="hold"/>
                                        <p:tgtEl>
                                          <p:spTgt spid="2050"/>
                                        </p:tgtEl>
                                        <p:attrNameLst>
                                          <p:attrName>ppt_h</p:attrName>
                                        </p:attrNameLst>
                                      </p:cBhvr>
                                      <p:tavLst>
                                        <p:tav tm="0">
                                          <p:val>
                                            <p:fltVal val="0"/>
                                          </p:val>
                                        </p:tav>
                                        <p:tav tm="100000">
                                          <p:val>
                                            <p:strVal val="#ppt_h"/>
                                          </p:val>
                                        </p:tav>
                                      </p:tavLst>
                                    </p:anim>
                                    <p:animEffect transition="in" filter="fade">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983" y="0"/>
            <a:ext cx="5005447" cy="6014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trzałka w lewo 2"/>
          <p:cNvSpPr/>
          <p:nvPr/>
        </p:nvSpPr>
        <p:spPr bwMode="auto">
          <a:xfrm>
            <a:off x="4680488" y="759417"/>
            <a:ext cx="2247254" cy="883403"/>
          </a:xfrm>
          <a:prstGeom prst="leftArrow">
            <a:avLst/>
          </a:pr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400" b="0" i="0" u="none" strike="noStrike" cap="none" normalizeH="0" baseline="0" smtClean="0">
              <a:ln>
                <a:noFill/>
              </a:ln>
              <a:solidFill>
                <a:schemeClr val="tx1"/>
              </a:solidFill>
              <a:effectLst/>
              <a:latin typeface="Verdana" pitchFamily="34" charset="0"/>
              <a:cs typeface="Arial" charset="0"/>
            </a:endParaRPr>
          </a:p>
        </p:txBody>
      </p:sp>
      <p:sp>
        <p:nvSpPr>
          <p:cNvPr id="9" name="Strzałka w lewo 8"/>
          <p:cNvSpPr/>
          <p:nvPr/>
        </p:nvSpPr>
        <p:spPr bwMode="auto">
          <a:xfrm>
            <a:off x="4832888" y="4026977"/>
            <a:ext cx="2094854" cy="883403"/>
          </a:xfrm>
          <a:prstGeom prst="leftArrow">
            <a:avLst/>
          </a:pr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400" b="0" i="0" u="none" strike="noStrike" cap="none" normalizeH="0" baseline="0" smtClean="0">
              <a:ln>
                <a:noFill/>
              </a:ln>
              <a:solidFill>
                <a:schemeClr val="tx1"/>
              </a:solidFill>
              <a:effectLst/>
              <a:latin typeface="Verdana" pitchFamily="34" charset="0"/>
              <a:cs typeface="Arial" charset="0"/>
            </a:endParaRPr>
          </a:p>
        </p:txBody>
      </p:sp>
      <p:sp>
        <p:nvSpPr>
          <p:cNvPr id="2" name="ZoneTexte 1"/>
          <p:cNvSpPr txBox="1"/>
          <p:nvPr/>
        </p:nvSpPr>
        <p:spPr>
          <a:xfrm>
            <a:off x="5389984" y="433708"/>
            <a:ext cx="3084999" cy="338554"/>
          </a:xfrm>
          <a:prstGeom prst="rect">
            <a:avLst/>
          </a:prstGeom>
          <a:noFill/>
        </p:spPr>
        <p:txBody>
          <a:bodyPr wrap="none" rtlCol="0">
            <a:spAutoFit/>
          </a:bodyPr>
          <a:lstStyle/>
          <a:p>
            <a:r>
              <a:rPr lang="en-GB" sz="1600" b="1" dirty="0" smtClean="0"/>
              <a:t>Concentrate on functions</a:t>
            </a:r>
            <a:endParaRPr lang="en-GB"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32475"/>
            <a:ext cx="5385239" cy="1867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032" r="5900"/>
          <a:stretch/>
        </p:blipFill>
        <p:spPr bwMode="auto">
          <a:xfrm>
            <a:off x="200265" y="3440624"/>
            <a:ext cx="8478786" cy="1596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65" y="2504756"/>
            <a:ext cx="8478786" cy="813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5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anim calcmode="lin" valueType="num">
                                      <p:cBhvr>
                                        <p:cTn id="20" dur="1000" fill="hold"/>
                                        <p:tgtEl>
                                          <p:spTgt spid="4099"/>
                                        </p:tgtEl>
                                        <p:attrNameLst>
                                          <p:attrName>ppt_x</p:attrName>
                                        </p:attrNameLst>
                                      </p:cBhvr>
                                      <p:tavLst>
                                        <p:tav tm="0">
                                          <p:val>
                                            <p:strVal val="#ppt_x"/>
                                          </p:val>
                                        </p:tav>
                                        <p:tav tm="100000">
                                          <p:val>
                                            <p:strVal val="#ppt_x"/>
                                          </p:val>
                                        </p:tav>
                                      </p:tavLst>
                                    </p:anim>
                                    <p:anim calcmode="lin" valueType="num">
                                      <p:cBhvr>
                                        <p:cTn id="21"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365125" y="395288"/>
            <a:ext cx="8407400" cy="1572145"/>
          </a:xfrm>
        </p:spPr>
        <p:txBody>
          <a:bodyPr/>
          <a:lstStyle/>
          <a:p>
            <a:pPr eaLnBrk="1" hangingPunct="1"/>
            <a:r>
              <a:rPr lang="en-GB" altLang="en-US" dirty="0" smtClean="0"/>
              <a:t>What do we mean when we say </a:t>
            </a:r>
            <a:br>
              <a:rPr lang="en-GB" altLang="en-US" dirty="0" smtClean="0"/>
            </a:br>
            <a:r>
              <a:rPr lang="en-GB" altLang="en-US" dirty="0" smtClean="0"/>
              <a:t>“real English”?</a:t>
            </a:r>
            <a:br>
              <a:rPr lang="en-GB" altLang="en-US" dirty="0" smtClean="0"/>
            </a:br>
            <a:endParaRPr lang="en-GB" altLang="en-US" i="1" dirty="0" smtClean="0"/>
          </a:p>
        </p:txBody>
      </p:sp>
      <p:sp>
        <p:nvSpPr>
          <p:cNvPr id="5123" name="Rectangle 5"/>
          <p:cNvSpPr>
            <a:spLocks noGrp="1" noChangeArrowheads="1"/>
          </p:cNvSpPr>
          <p:nvPr>
            <p:ph type="subTitle" idx="1"/>
          </p:nvPr>
        </p:nvSpPr>
        <p:spPr>
          <a:xfrm>
            <a:off x="323680" y="2614944"/>
            <a:ext cx="8352551" cy="2340996"/>
          </a:xfrm>
        </p:spPr>
        <p:txBody>
          <a:bodyPr/>
          <a:lstStyle/>
          <a:p>
            <a:pPr eaLnBrk="1" hangingPunct="1"/>
            <a:r>
              <a:rPr lang="en-GB" altLang="en-US" b="0" dirty="0" smtClean="0"/>
              <a:t>Idiomatic?  </a:t>
            </a:r>
          </a:p>
          <a:p>
            <a:pPr eaLnBrk="1" hangingPunct="1"/>
            <a:endParaRPr lang="en-GB" altLang="en-US" b="0" dirty="0" smtClean="0"/>
          </a:p>
          <a:p>
            <a:pPr eaLnBrk="1" hangingPunct="1"/>
            <a:endParaRPr lang="en-GB" altLang="en-US" b="0" dirty="0" smtClean="0"/>
          </a:p>
        </p:txBody>
      </p:sp>
    </p:spTree>
    <p:extLst>
      <p:ext uri="{BB962C8B-B14F-4D97-AF65-F5344CB8AC3E}">
        <p14:creationId xmlns:p14="http://schemas.microsoft.com/office/powerpoint/2010/main" val="14755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7945" y="108488"/>
            <a:ext cx="4633993" cy="6122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wias klamrowy zamykający 2"/>
          <p:cNvSpPr/>
          <p:nvPr/>
        </p:nvSpPr>
        <p:spPr bwMode="auto">
          <a:xfrm>
            <a:off x="4773479" y="867905"/>
            <a:ext cx="557938" cy="3967566"/>
          </a:xfrm>
          <a:prstGeom prst="rightBrace">
            <a:avLst>
              <a:gd name="adj1" fmla="val 8333"/>
              <a:gd name="adj2" fmla="val 49609"/>
            </a:avLst>
          </a:prstGeom>
          <a:noFill/>
          <a:ln w="63500">
            <a:solidFill>
              <a:schemeClr val="accent1"/>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400" b="0" i="0" u="none" strike="noStrike" cap="none" normalizeH="0" baseline="0" smtClean="0">
              <a:ln>
                <a:noFill/>
              </a:ln>
              <a:solidFill>
                <a:schemeClr val="tx1"/>
              </a:solidFill>
              <a:effectLst/>
              <a:latin typeface="Verdana" pitchFamily="34" charset="0"/>
              <a:cs typeface="Arial" charset="0"/>
            </a:endParaRPr>
          </a:p>
        </p:txBody>
      </p:sp>
      <p:sp>
        <p:nvSpPr>
          <p:cNvPr id="6" name="Nawias klamrowy zamykający 5"/>
          <p:cNvSpPr/>
          <p:nvPr/>
        </p:nvSpPr>
        <p:spPr bwMode="auto">
          <a:xfrm>
            <a:off x="4773479" y="5189349"/>
            <a:ext cx="557938" cy="808495"/>
          </a:xfrm>
          <a:prstGeom prst="rightBrace">
            <a:avLst>
              <a:gd name="adj1" fmla="val 8333"/>
              <a:gd name="adj2" fmla="val 49609"/>
            </a:avLst>
          </a:prstGeom>
          <a:noFill/>
          <a:ln w="63500">
            <a:solidFill>
              <a:schemeClr val="accent1"/>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400" b="0" i="0" u="none" strike="noStrike" cap="none" normalizeH="0" baseline="0" smtClean="0">
              <a:ln>
                <a:noFill/>
              </a:ln>
              <a:solidFill>
                <a:schemeClr val="tx1"/>
              </a:solidFill>
              <a:effectLst/>
              <a:latin typeface="Verdana" pitchFamily="34" charset="0"/>
              <a:cs typeface="Arial" charset="0"/>
            </a:endParaRPr>
          </a:p>
        </p:txBody>
      </p:sp>
    </p:spTree>
    <p:extLst>
      <p:ext uri="{BB962C8B-B14F-4D97-AF65-F5344CB8AC3E}">
        <p14:creationId xmlns:p14="http://schemas.microsoft.com/office/powerpoint/2010/main" val="41114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anim calcmode="lin" valueType="num">
                                      <p:cBhvr>
                                        <p:cTn id="10" dur="500" fill="hold"/>
                                        <p:tgtEl>
                                          <p:spTgt spid="5122"/>
                                        </p:tgtEl>
                                        <p:attrNameLst>
                                          <p:attrName>ppt_x</p:attrName>
                                        </p:attrNameLst>
                                      </p:cBhvr>
                                      <p:tavLst>
                                        <p:tav tm="0">
                                          <p:val>
                                            <p:fltVal val="0.5"/>
                                          </p:val>
                                        </p:tav>
                                        <p:tav tm="100000">
                                          <p:val>
                                            <p:strVal val="#ppt_x"/>
                                          </p:val>
                                        </p:tav>
                                      </p:tavLst>
                                    </p:anim>
                                    <p:anim calcmode="lin" valueType="num">
                                      <p:cBhvr>
                                        <p:cTn id="11" dur="500" fill="hold"/>
                                        <p:tgtEl>
                                          <p:spTgt spid="512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7662" y="265829"/>
            <a:ext cx="7722750" cy="5124480"/>
          </a:xfrm>
          <a:prstGeom prst="rect">
            <a:avLst/>
          </a:prstGeom>
          <a:noFill/>
        </p:spPr>
        <p:txBody>
          <a:bodyPr wrap="square" rtlCol="0">
            <a:spAutoFit/>
          </a:bodyPr>
          <a:lstStyle/>
          <a:p>
            <a:r>
              <a:rPr lang="en-GB" sz="2000" dirty="0" smtClean="0"/>
              <a:t>Expose students to comprehensible authentic listening and reading materials</a:t>
            </a:r>
          </a:p>
          <a:p>
            <a:r>
              <a:rPr lang="en-GB" sz="2000" dirty="0" smtClean="0"/>
              <a:t>Prepare them through priming</a:t>
            </a:r>
          </a:p>
          <a:p>
            <a:r>
              <a:rPr lang="en-GB" sz="2000" dirty="0" smtClean="0"/>
              <a:t>Take “shortcuts” by focussing on set phrases to memorise</a:t>
            </a:r>
          </a:p>
          <a:p>
            <a:r>
              <a:rPr lang="en-GB" sz="2000" dirty="0" smtClean="0"/>
              <a:t>Build on structured controlled speaking drills and then…</a:t>
            </a:r>
          </a:p>
          <a:p>
            <a:r>
              <a:rPr lang="en-GB" sz="2000" dirty="0" smtClean="0"/>
              <a:t>…Provide interesting free speaking role plays and discussions</a:t>
            </a:r>
          </a:p>
          <a:p>
            <a:endParaRPr lang="en-GB" sz="2000" dirty="0" smtClean="0"/>
          </a:p>
          <a:p>
            <a:r>
              <a:rPr lang="en-GB" sz="2000" dirty="0" smtClean="0"/>
              <a:t>It only works if………..</a:t>
            </a:r>
          </a:p>
          <a:p>
            <a:endParaRPr lang="en-GB" sz="2000" dirty="0"/>
          </a:p>
          <a:p>
            <a:r>
              <a:rPr lang="en-GB" sz="2000" dirty="0" smtClean="0"/>
              <a:t>The material is interesting, engaging and REAL</a:t>
            </a:r>
          </a:p>
          <a:p>
            <a:endParaRPr lang="en-GB" sz="1800" dirty="0"/>
          </a:p>
        </p:txBody>
      </p:sp>
      <p:pic>
        <p:nvPicPr>
          <p:cNvPr id="4" name="Picture 6" descr="C:\Users\Ania\Documents\MOJE DANE\Dropbox\TEACHER TRAINING dropbox\Pearson\Speakout 2016\41FYRWNlFKL._SX350_BO1,204,203,200_.jpg"/>
          <p:cNvPicPr>
            <a:picLocks noChangeAspect="1" noChangeArrowheads="1"/>
          </p:cNvPicPr>
          <p:nvPr/>
        </p:nvPicPr>
        <p:blipFill>
          <a:blip r:embed="rId2"/>
          <a:srcRect/>
          <a:stretch>
            <a:fillRect/>
          </a:stretch>
        </p:blipFill>
        <p:spPr bwMode="auto">
          <a:xfrm>
            <a:off x="6570980" y="2835503"/>
            <a:ext cx="2428527" cy="3440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11619" y="2224058"/>
            <a:ext cx="8229600" cy="1356020"/>
          </a:xfrm>
        </p:spPr>
        <p:txBody>
          <a:bodyPr/>
          <a:lstStyle/>
          <a:p>
            <a:pPr algn="ctr"/>
            <a:r>
              <a:rPr lang="pl-PL" sz="8000" dirty="0" err="1" smtClean="0"/>
              <a:t>Thank</a:t>
            </a:r>
            <a:r>
              <a:rPr lang="pl-PL" sz="8000" dirty="0" smtClean="0"/>
              <a:t> </a:t>
            </a:r>
            <a:r>
              <a:rPr lang="pl-PL" sz="8000" dirty="0" err="1" smtClean="0"/>
              <a:t>you</a:t>
            </a:r>
            <a:r>
              <a:rPr lang="pl-PL" sz="8000" dirty="0" smtClean="0"/>
              <a:t/>
            </a:r>
            <a:br>
              <a:rPr lang="pl-PL" sz="8000" dirty="0" smtClean="0"/>
            </a:br>
            <a:r>
              <a:rPr lang="pl-PL" sz="8000" dirty="0"/>
              <a:t/>
            </a:r>
            <a:br>
              <a:rPr lang="pl-PL" sz="8000" dirty="0"/>
            </a:br>
            <a:endParaRPr lang="en-GB" sz="8000" dirty="0"/>
          </a:p>
        </p:txBody>
      </p:sp>
    </p:spTree>
    <p:extLst>
      <p:ext uri="{BB962C8B-B14F-4D97-AF65-F5344CB8AC3E}">
        <p14:creationId xmlns:p14="http://schemas.microsoft.com/office/powerpoint/2010/main" val="2375445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365125" y="395288"/>
            <a:ext cx="8407400" cy="1572145"/>
          </a:xfrm>
        </p:spPr>
        <p:txBody>
          <a:bodyPr/>
          <a:lstStyle/>
          <a:p>
            <a:pPr eaLnBrk="1" hangingPunct="1"/>
            <a:r>
              <a:rPr lang="en-GB" altLang="en-US" dirty="0" smtClean="0"/>
              <a:t>What do we mean when we say </a:t>
            </a:r>
            <a:br>
              <a:rPr lang="en-GB" altLang="en-US" dirty="0" smtClean="0"/>
            </a:br>
            <a:r>
              <a:rPr lang="en-GB" altLang="en-US" dirty="0" smtClean="0"/>
              <a:t>“real English”?</a:t>
            </a:r>
            <a:br>
              <a:rPr lang="en-GB" altLang="en-US" dirty="0" smtClean="0"/>
            </a:br>
            <a:endParaRPr lang="en-GB" altLang="en-US" i="1" dirty="0" smtClean="0"/>
          </a:p>
        </p:txBody>
      </p:sp>
      <p:sp>
        <p:nvSpPr>
          <p:cNvPr id="5123" name="Rectangle 5"/>
          <p:cNvSpPr>
            <a:spLocks noGrp="1" noChangeArrowheads="1"/>
          </p:cNvSpPr>
          <p:nvPr>
            <p:ph type="subTitle" idx="1"/>
          </p:nvPr>
        </p:nvSpPr>
        <p:spPr>
          <a:xfrm>
            <a:off x="248984" y="2540232"/>
            <a:ext cx="8352551" cy="2340996"/>
          </a:xfrm>
        </p:spPr>
        <p:txBody>
          <a:bodyPr/>
          <a:lstStyle/>
          <a:p>
            <a:pPr eaLnBrk="1" hangingPunct="1"/>
            <a:r>
              <a:rPr lang="en-GB" altLang="en-US" b="0" dirty="0" smtClean="0"/>
              <a:t>Idiomatic?  </a:t>
            </a:r>
          </a:p>
          <a:p>
            <a:pPr eaLnBrk="1" hangingPunct="1"/>
            <a:endParaRPr lang="en-GB" altLang="en-US" b="0" dirty="0" smtClean="0"/>
          </a:p>
          <a:p>
            <a:pPr eaLnBrk="1" hangingPunct="1"/>
            <a:r>
              <a:rPr lang="en-GB" altLang="en-US" b="0" dirty="0" smtClean="0"/>
              <a:t>Don’t </a:t>
            </a:r>
            <a:r>
              <a:rPr lang="en-GB" altLang="en-US" b="0" i="1" dirty="0" smtClean="0"/>
              <a:t>beat around the bush</a:t>
            </a:r>
          </a:p>
          <a:p>
            <a:pPr eaLnBrk="1" hangingPunct="1"/>
            <a:r>
              <a:rPr lang="en-GB" altLang="en-US" b="0" dirty="0" smtClean="0"/>
              <a:t>That cost </a:t>
            </a:r>
            <a:r>
              <a:rPr lang="en-GB" altLang="en-US" b="0" i="1" dirty="0" smtClean="0"/>
              <a:t>an arm and a leg</a:t>
            </a:r>
          </a:p>
          <a:p>
            <a:pPr eaLnBrk="1" hangingPunct="1"/>
            <a:r>
              <a:rPr lang="en-GB" altLang="en-US" b="0" dirty="0" smtClean="0"/>
              <a:t>I would do it </a:t>
            </a:r>
            <a:r>
              <a:rPr lang="en-GB" altLang="en-US" b="0" i="1" dirty="0" smtClean="0"/>
              <a:t>at the drop of a hat</a:t>
            </a:r>
          </a:p>
          <a:p>
            <a:pPr eaLnBrk="1" hangingPunct="1"/>
            <a:r>
              <a:rPr lang="en-GB" altLang="en-US" b="0" dirty="0" smtClean="0"/>
              <a:t>Give me credit</a:t>
            </a:r>
          </a:p>
          <a:p>
            <a:pPr eaLnBrk="1" hangingPunct="1"/>
            <a:endParaRPr lang="en-GB" altLang="en-US" b="0" i="1" dirty="0"/>
          </a:p>
          <a:p>
            <a:pPr eaLnBrk="1" hangingPunct="1"/>
            <a:r>
              <a:rPr lang="en-GB" altLang="en-US" b="0" dirty="0" err="1" smtClean="0"/>
              <a:t>Bromance</a:t>
            </a:r>
            <a:endParaRPr lang="en-GB" altLang="en-US" b="0" dirty="0" smtClean="0"/>
          </a:p>
          <a:p>
            <a:pPr eaLnBrk="1" hangingPunct="1"/>
            <a:r>
              <a:rPr lang="en-GB" altLang="en-US" b="0" dirty="0" err="1" smtClean="0"/>
              <a:t>Bargainous</a:t>
            </a:r>
            <a:endParaRPr lang="en-GB" altLang="en-US" b="0" dirty="0" smtClean="0"/>
          </a:p>
          <a:p>
            <a:pPr eaLnBrk="1" hangingPunct="1"/>
            <a:r>
              <a:rPr lang="en-GB" altLang="en-US" b="0" dirty="0" err="1" smtClean="0"/>
              <a:t>Buzzkill</a:t>
            </a:r>
            <a:endParaRPr lang="en-GB" altLang="en-US" b="0" dirty="0" smtClean="0"/>
          </a:p>
          <a:p>
            <a:pPr eaLnBrk="1" hangingPunct="1"/>
            <a:endParaRPr lang="en-GB" altLang="en-US" b="0" dirty="0" smtClean="0"/>
          </a:p>
          <a:p>
            <a:pPr eaLnBrk="1" hangingPunct="1"/>
            <a:endParaRPr lang="en-GB" altLang="en-US" b="0" dirty="0"/>
          </a:p>
          <a:p>
            <a:pPr eaLnBrk="1" hangingPunct="1"/>
            <a:endParaRPr lang="en-GB" altLang="en-US" b="0" dirty="0" smtClean="0"/>
          </a:p>
          <a:p>
            <a:pPr eaLnBrk="1" hangingPunct="1"/>
            <a:endParaRPr lang="en-GB" altLang="en-US" b="0" dirty="0" smtClean="0"/>
          </a:p>
        </p:txBody>
      </p:sp>
    </p:spTree>
    <p:extLst>
      <p:ext uri="{BB962C8B-B14F-4D97-AF65-F5344CB8AC3E}">
        <p14:creationId xmlns:p14="http://schemas.microsoft.com/office/powerpoint/2010/main" val="294106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365125" y="395288"/>
            <a:ext cx="8407400" cy="1572145"/>
          </a:xfrm>
        </p:spPr>
        <p:txBody>
          <a:bodyPr/>
          <a:lstStyle/>
          <a:p>
            <a:pPr eaLnBrk="1" hangingPunct="1"/>
            <a:r>
              <a:rPr lang="en-GB" altLang="en-US" dirty="0" smtClean="0"/>
              <a:t>What do we mean when we say </a:t>
            </a:r>
            <a:br>
              <a:rPr lang="en-GB" altLang="en-US" dirty="0" smtClean="0"/>
            </a:br>
            <a:r>
              <a:rPr lang="en-GB" altLang="en-US" dirty="0" smtClean="0"/>
              <a:t>“real English”?</a:t>
            </a:r>
            <a:br>
              <a:rPr lang="en-GB" altLang="en-US" dirty="0" smtClean="0"/>
            </a:br>
            <a:endParaRPr lang="en-GB" altLang="en-US" i="1" dirty="0" smtClean="0"/>
          </a:p>
        </p:txBody>
      </p:sp>
      <p:sp>
        <p:nvSpPr>
          <p:cNvPr id="5123" name="Rectangle 5"/>
          <p:cNvSpPr>
            <a:spLocks noGrp="1" noChangeArrowheads="1"/>
          </p:cNvSpPr>
          <p:nvPr>
            <p:ph type="subTitle" idx="1"/>
          </p:nvPr>
        </p:nvSpPr>
        <p:spPr>
          <a:xfrm>
            <a:off x="323680" y="2614944"/>
            <a:ext cx="8352551" cy="2340996"/>
          </a:xfrm>
        </p:spPr>
        <p:txBody>
          <a:bodyPr/>
          <a:lstStyle/>
          <a:p>
            <a:pPr eaLnBrk="1" hangingPunct="1"/>
            <a:r>
              <a:rPr lang="en-GB" altLang="en-US" b="0" dirty="0" smtClean="0"/>
              <a:t>Idiomatic?  </a:t>
            </a:r>
          </a:p>
          <a:p>
            <a:pPr eaLnBrk="1" hangingPunct="1"/>
            <a:r>
              <a:rPr lang="en-GB" altLang="en-US" b="0" dirty="0" smtClean="0"/>
              <a:t>Vernacular?</a:t>
            </a:r>
          </a:p>
          <a:p>
            <a:pPr eaLnBrk="1" hangingPunct="1"/>
            <a:r>
              <a:rPr lang="en-GB" altLang="en-US" b="0" dirty="0" smtClean="0"/>
              <a:t>Natural?</a:t>
            </a:r>
          </a:p>
          <a:p>
            <a:pPr eaLnBrk="1" hangingPunct="1"/>
            <a:r>
              <a:rPr lang="en-GB" altLang="en-US" b="0" dirty="0" smtClean="0"/>
              <a:t>Standard?</a:t>
            </a:r>
          </a:p>
          <a:p>
            <a:pPr eaLnBrk="1" hangingPunct="1"/>
            <a:r>
              <a:rPr lang="en-GB" altLang="en-US" b="0" dirty="0" smtClean="0"/>
              <a:t>Communicative?</a:t>
            </a:r>
          </a:p>
          <a:p>
            <a:pPr eaLnBrk="1" hangingPunct="1"/>
            <a:r>
              <a:rPr lang="en-GB" altLang="en-US" b="0" dirty="0" smtClean="0"/>
              <a:t>Queen’s English?</a:t>
            </a:r>
          </a:p>
          <a:p>
            <a:pPr eaLnBrk="1" hangingPunct="1"/>
            <a:r>
              <a:rPr lang="en-GB" altLang="en-US" b="0" dirty="0" smtClean="0"/>
              <a:t>BBC English?</a:t>
            </a:r>
          </a:p>
          <a:p>
            <a:pPr eaLnBrk="1" hangingPunct="1"/>
            <a:endParaRPr lang="en-GB" altLang="en-US" b="0" dirty="0" smtClean="0"/>
          </a:p>
          <a:p>
            <a:pPr eaLnBrk="1" hangingPunct="1"/>
            <a:endParaRPr lang="en-GB" altLang="en-US" b="0" dirty="0" smtClean="0"/>
          </a:p>
        </p:txBody>
      </p:sp>
    </p:spTree>
    <p:extLst>
      <p:ext uri="{BB962C8B-B14F-4D97-AF65-F5344CB8AC3E}">
        <p14:creationId xmlns:p14="http://schemas.microsoft.com/office/powerpoint/2010/main" val="362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Ania\Documents\MOJE DANE\Dropbox\TEACHER TRAINING dropbox\Pearson\Speakout 2016\41FYRWNlFKL._SX350_BO1,204,203,200_.jpg"/>
          <p:cNvPicPr>
            <a:picLocks noChangeAspect="1" noChangeArrowheads="1"/>
          </p:cNvPicPr>
          <p:nvPr/>
        </p:nvPicPr>
        <p:blipFill>
          <a:blip r:embed="rId3"/>
          <a:srcRect/>
          <a:stretch>
            <a:fillRect/>
          </a:stretch>
        </p:blipFill>
        <p:spPr bwMode="auto">
          <a:xfrm>
            <a:off x="443814" y="0"/>
            <a:ext cx="4436308" cy="6285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178903" y="846744"/>
            <a:ext cx="3946851" cy="2031325"/>
          </a:xfrm>
          <a:prstGeom prst="rect">
            <a:avLst/>
          </a:prstGeom>
          <a:noFill/>
        </p:spPr>
        <p:txBody>
          <a:bodyPr wrap="none" rtlCol="0">
            <a:spAutoFit/>
          </a:bodyPr>
          <a:lstStyle/>
          <a:p>
            <a:r>
              <a:rPr lang="en-GB" sz="1800" dirty="0" smtClean="0"/>
              <a:t>Topics we want to teach</a:t>
            </a:r>
          </a:p>
          <a:p>
            <a:endParaRPr lang="en-GB" sz="1800" dirty="0"/>
          </a:p>
          <a:p>
            <a:r>
              <a:rPr lang="en-GB" sz="1800" dirty="0" smtClean="0"/>
              <a:t>Topics people want to talk about</a:t>
            </a:r>
          </a:p>
          <a:p>
            <a:endParaRPr lang="en-GB" sz="1800" dirty="0"/>
          </a:p>
          <a:p>
            <a:r>
              <a:rPr lang="en-GB" sz="1800" dirty="0" smtClean="0"/>
              <a:t>Topics people need to talk about</a:t>
            </a:r>
            <a:r>
              <a:rPr lang="en-GB" dirty="0" smtClean="0"/>
              <a:t> </a:t>
            </a:r>
            <a:endParaRPr lang="en-GB" dirty="0"/>
          </a:p>
        </p:txBody>
      </p:sp>
      <p:sp>
        <p:nvSpPr>
          <p:cNvPr id="3" name="ZoneTexte 2"/>
          <p:cNvSpPr txBox="1"/>
          <p:nvPr/>
        </p:nvSpPr>
        <p:spPr>
          <a:xfrm>
            <a:off x="5253599" y="3835250"/>
            <a:ext cx="1763411" cy="2031325"/>
          </a:xfrm>
          <a:prstGeom prst="rect">
            <a:avLst/>
          </a:prstGeom>
          <a:noFill/>
        </p:spPr>
        <p:txBody>
          <a:bodyPr wrap="none" rtlCol="0">
            <a:spAutoFit/>
          </a:bodyPr>
          <a:lstStyle/>
          <a:p>
            <a:r>
              <a:rPr lang="en-GB" sz="1800" dirty="0" smtClean="0"/>
              <a:t>Tools:</a:t>
            </a:r>
          </a:p>
          <a:p>
            <a:r>
              <a:rPr lang="en-GB" sz="1800" dirty="0" smtClean="0"/>
              <a:t>Grammar </a:t>
            </a:r>
          </a:p>
          <a:p>
            <a:r>
              <a:rPr lang="en-GB" sz="1800" dirty="0" err="1" smtClean="0"/>
              <a:t>Pronunication</a:t>
            </a:r>
            <a:endParaRPr lang="en-GB" sz="1800" dirty="0" smtClean="0"/>
          </a:p>
          <a:p>
            <a:r>
              <a:rPr lang="en-GB" sz="1800" dirty="0" smtClean="0"/>
              <a:t>Vocabulary </a:t>
            </a:r>
          </a:p>
          <a:p>
            <a:endParaRPr lang="en-GB" sz="1800" dirty="0"/>
          </a:p>
        </p:txBody>
      </p:sp>
    </p:spTree>
    <p:extLst>
      <p:ext uri="{BB962C8B-B14F-4D97-AF65-F5344CB8AC3E}">
        <p14:creationId xmlns:p14="http://schemas.microsoft.com/office/powerpoint/2010/main" val="217509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3" descr="C:\Users\Ania\Documents\MOJE DANE\Dropbox\TEACHER TRAINING dropbox\Pearson\Speakout 2016\top_gear.jpg"/>
          <p:cNvPicPr>
            <a:picLocks noChangeAspect="1" noChangeArrowheads="1"/>
          </p:cNvPicPr>
          <p:nvPr/>
        </p:nvPicPr>
        <p:blipFill>
          <a:blip r:embed="rId3">
            <a:extLst>
              <a:ext uri="{28A0092B-C50C-407E-A947-70E740481C1C}">
                <a14:useLocalDpi xmlns:a14="http://schemas.microsoft.com/office/drawing/2010/main" val="0"/>
              </a:ext>
            </a:extLst>
          </a:blip>
          <a:srcRect l="15965" r="3734"/>
          <a:stretch>
            <a:fillRect/>
          </a:stretch>
        </p:blipFill>
        <p:spPr bwMode="auto">
          <a:xfrm>
            <a:off x="0" y="0"/>
            <a:ext cx="91440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out)">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6" descr="C:\Users\Ania\Desktop\Obraz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4000" cy="64135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
      <a:dk1>
        <a:srgbClr val="000000"/>
      </a:dk1>
      <a:lt1>
        <a:srgbClr val="FFFFFF"/>
      </a:lt1>
      <a:dk2>
        <a:srgbClr val="9D1348"/>
      </a:dk2>
      <a:lt2>
        <a:srgbClr val="FBF5EA"/>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777777"/>
      </a:folHlink>
    </a:clrScheme>
    <a:fontScheme name="Custom Design">
      <a:majorFont>
        <a:latin typeface="Verdana"/>
        <a:ea typeface=""/>
        <a:cs typeface="Arial"/>
      </a:majorFont>
      <a:minorFont>
        <a:latin typeface="Verdana"/>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4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4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9D1348"/>
        </a:dk2>
        <a:lt2>
          <a:srgbClr val="8DA7B5"/>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BF5EA"/>
        </a:lt1>
        <a:dk2>
          <a:srgbClr val="9D1348"/>
        </a:dk2>
        <a:lt2>
          <a:srgbClr val="8DA7B5"/>
        </a:lt2>
        <a:accent1>
          <a:srgbClr val="364395"/>
        </a:accent1>
        <a:accent2>
          <a:srgbClr val="008B5D"/>
        </a:accent2>
        <a:accent3>
          <a:srgbClr val="FDF9F3"/>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9D1348"/>
        </a:dk2>
        <a:lt2>
          <a:srgbClr val="A4B9C4"/>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
      <a:clrScheme name="Custom Design 16">
        <a:dk1>
          <a:srgbClr val="000000"/>
        </a:dk1>
        <a:lt1>
          <a:srgbClr val="FBF5EA"/>
        </a:lt1>
        <a:dk2>
          <a:srgbClr val="9D1348"/>
        </a:dk2>
        <a:lt2>
          <a:srgbClr val="A4B9C4"/>
        </a:lt2>
        <a:accent1>
          <a:srgbClr val="364395"/>
        </a:accent1>
        <a:accent2>
          <a:srgbClr val="008B5D"/>
        </a:accent2>
        <a:accent3>
          <a:srgbClr val="FDF9F3"/>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
      <a:dk1>
        <a:srgbClr val="000000"/>
      </a:dk1>
      <a:lt1>
        <a:srgbClr val="FFFFFF"/>
      </a:lt1>
      <a:dk2>
        <a:srgbClr val="9D1348"/>
      </a:dk2>
      <a:lt2>
        <a:srgbClr val="FBF5EA"/>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777777"/>
      </a:folHlink>
    </a:clrScheme>
    <a:fontScheme name="1_Custom Design">
      <a:majorFont>
        <a:latin typeface="Verdana"/>
        <a:ea typeface=""/>
        <a:cs typeface="Arial"/>
      </a:majorFont>
      <a:minorFont>
        <a:latin typeface="Verdana"/>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4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4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9D1348"/>
        </a:dk2>
        <a:lt2>
          <a:srgbClr val="8DA7B5"/>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BF5EA"/>
        </a:lt1>
        <a:dk2>
          <a:srgbClr val="9D1348"/>
        </a:dk2>
        <a:lt2>
          <a:srgbClr val="8DA7B5"/>
        </a:lt2>
        <a:accent1>
          <a:srgbClr val="364395"/>
        </a:accent1>
        <a:accent2>
          <a:srgbClr val="008B5D"/>
        </a:accent2>
        <a:accent3>
          <a:srgbClr val="FDF9F3"/>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9D1348"/>
        </a:dk2>
        <a:lt2>
          <a:srgbClr val="A4B9C4"/>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
      <a:clrScheme name="1_Custom Design 16">
        <a:dk1>
          <a:srgbClr val="000000"/>
        </a:dk1>
        <a:lt1>
          <a:srgbClr val="FBF5EA"/>
        </a:lt1>
        <a:dk2>
          <a:srgbClr val="9D1348"/>
        </a:dk2>
        <a:lt2>
          <a:srgbClr val="A4B9C4"/>
        </a:lt2>
        <a:accent1>
          <a:srgbClr val="364395"/>
        </a:accent1>
        <a:accent2>
          <a:srgbClr val="008B5D"/>
        </a:accent2>
        <a:accent3>
          <a:srgbClr val="FDF9F3"/>
        </a:accent3>
        <a:accent4>
          <a:srgbClr val="000000"/>
        </a:accent4>
        <a:accent5>
          <a:srgbClr val="AEB0C8"/>
        </a:accent5>
        <a:accent6>
          <a:srgbClr val="007D53"/>
        </a:accent6>
        <a:hlink>
          <a:srgbClr val="ED6B06"/>
        </a:hlink>
        <a:folHlink>
          <a:srgbClr val="8A796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Pearson_purple</Template>
  <TotalTime>3497</TotalTime>
  <Words>3229</Words>
  <Application>Microsoft Office PowerPoint</Application>
  <PresentationFormat>Předvádění na obrazovce (4:3)</PresentationFormat>
  <Paragraphs>280</Paragraphs>
  <Slides>42</Slides>
  <Notes>40</Notes>
  <HiddenSlides>0</HiddenSlides>
  <MMClips>7</MMClips>
  <ScaleCrop>false</ScaleCrop>
  <HeadingPairs>
    <vt:vector size="4" baseType="variant">
      <vt:variant>
        <vt:lpstr>Motiv</vt:lpstr>
      </vt:variant>
      <vt:variant>
        <vt:i4>2</vt:i4>
      </vt:variant>
      <vt:variant>
        <vt:lpstr>Nadpisy snímků</vt:lpstr>
      </vt:variant>
      <vt:variant>
        <vt:i4>42</vt:i4>
      </vt:variant>
    </vt:vector>
  </HeadingPairs>
  <TitlesOfParts>
    <vt:vector size="44" baseType="lpstr">
      <vt:lpstr>Custom Design</vt:lpstr>
      <vt:lpstr>1_Custom Design</vt:lpstr>
      <vt:lpstr>Prezentace aplikace PowerPoint</vt:lpstr>
      <vt:lpstr>What do we mean when we say  “real English”? </vt:lpstr>
      <vt:lpstr>Prezentace aplikace PowerPoint</vt:lpstr>
      <vt:lpstr>What do we mean when we say  “real English”? </vt:lpstr>
      <vt:lpstr>What do we mean when we say  “real English”? </vt:lpstr>
      <vt:lpstr>What do we mean when we say  “real English”? </vt:lpstr>
      <vt:lpstr>Prezentace aplikace PowerPoint</vt:lpstr>
      <vt:lpstr>Prezentace aplikace PowerPoint</vt:lpstr>
      <vt:lpstr>Prezentace aplikace PowerPoint</vt:lpstr>
      <vt:lpstr>Prezentace aplikace PowerPoint</vt:lpstr>
      <vt:lpstr>Prezentace aplikace PowerPoint</vt:lpstr>
      <vt:lpstr>Top Gear  - the race explained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Priming in language teaching</vt:lpstr>
      <vt:lpstr>Prezentace aplikace PowerPoint</vt:lpstr>
      <vt:lpstr>Prezentace aplikace PowerPoint</vt:lpstr>
      <vt:lpstr>Prezentace aplikace PowerPoint</vt:lpstr>
      <vt:lpstr>Prezentace aplikace PowerPoint</vt:lpstr>
      <vt:lpstr>Prezentace aplikace PowerPoint</vt:lpstr>
      <vt:lpstr>Using authentic videos with low-level students</vt:lpstr>
      <vt:lpstr>Let's check!</vt:lpstr>
      <vt:lpstr>To understand enough...</vt:lpstr>
      <vt:lpstr>Prezentace aplikace PowerPoint</vt:lpstr>
      <vt:lpstr>Footholds</vt:lpstr>
      <vt:lpstr>How does the brain work?</vt:lpstr>
      <vt:lpstr>Classifies according to three broad Spectra  not grammar and vocabulary</vt:lpstr>
      <vt:lpstr>Prezentace aplikace PowerPoint</vt:lpstr>
      <vt:lpstr>Size of the mental lexicon</vt:lpstr>
      <vt:lpstr>Where does communicative power come from?</vt:lpstr>
      <vt:lpstr>Prezentace aplikace PowerPoint</vt:lpstr>
      <vt:lpstr>Prezentace aplikace PowerPoint</vt:lpstr>
      <vt:lpstr>Prezentace aplikace PowerPoint</vt:lpstr>
      <vt:lpstr>Prezentace aplikace PowerPoint</vt:lpstr>
      <vt:lpstr>Prezentace aplikace PowerPoint</vt:lpstr>
      <vt:lpstr>Thank you  </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rosimerr</dc:creator>
  <dc:description>www.showcase-online.co.uk_x000d_
0207 484 8080</dc:description>
  <cp:lastModifiedBy>Jana Kašová</cp:lastModifiedBy>
  <cp:revision>181</cp:revision>
  <dcterms:created xsi:type="dcterms:W3CDTF">2010-11-30T15:26:50Z</dcterms:created>
  <dcterms:modified xsi:type="dcterms:W3CDTF">2016-05-06T17:15:13Z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version">
    <vt:lpwstr>v1.0.1</vt:lpwstr>
  </property>
</Properties>
</file>