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64" r:id="rId2"/>
    <p:sldId id="371" r:id="rId3"/>
    <p:sldId id="392" r:id="rId4"/>
    <p:sldId id="441" r:id="rId5"/>
    <p:sldId id="465" r:id="rId6"/>
    <p:sldId id="473" r:id="rId7"/>
    <p:sldId id="419" r:id="rId8"/>
    <p:sldId id="415" r:id="rId9"/>
    <p:sldId id="466" r:id="rId10"/>
    <p:sldId id="456" r:id="rId11"/>
    <p:sldId id="425" r:id="rId12"/>
    <p:sldId id="429" r:id="rId13"/>
    <p:sldId id="430" r:id="rId14"/>
    <p:sldId id="438" r:id="rId15"/>
    <p:sldId id="437" r:id="rId16"/>
    <p:sldId id="469" r:id="rId17"/>
    <p:sldId id="470" r:id="rId18"/>
    <p:sldId id="459" r:id="rId19"/>
    <p:sldId id="468" r:id="rId20"/>
    <p:sldId id="446" r:id="rId21"/>
    <p:sldId id="449" r:id="rId22"/>
    <p:sldId id="460" r:id="rId23"/>
    <p:sldId id="454" r:id="rId24"/>
    <p:sldId id="408" r:id="rId25"/>
    <p:sldId id="428" r:id="rId26"/>
    <p:sldId id="434" r:id="rId27"/>
    <p:sldId id="435" r:id="rId28"/>
    <p:sldId id="471" r:id="rId29"/>
    <p:sldId id="461" r:id="rId30"/>
    <p:sldId id="462" r:id="rId31"/>
    <p:sldId id="463" r:id="rId32"/>
    <p:sldId id="472" r:id="rId33"/>
    <p:sldId id="436" r:id="rId34"/>
    <p:sldId id="39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7680" userDrawn="1">
          <p15:clr>
            <a:srgbClr val="A4A3A4"/>
          </p15:clr>
        </p15:guide>
        <p15:guide id="5" pos="7083" userDrawn="1">
          <p15:clr>
            <a:srgbClr val="A4A3A4"/>
          </p15:clr>
        </p15:guide>
        <p15:guide id="6" pos="57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73A"/>
    <a:srgbClr val="FFFFFF"/>
    <a:srgbClr val="003057"/>
    <a:srgbClr val="005A70"/>
    <a:srgbClr val="BBBBBB"/>
    <a:srgbClr val="000000"/>
    <a:srgbClr val="505759"/>
    <a:srgbClr val="504D49"/>
    <a:srgbClr val="D3D5D6"/>
    <a:srgbClr val="D2D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5" autoAdjust="0"/>
    <p:restoredTop sz="93184" autoAdjust="0"/>
  </p:normalViewPr>
  <p:slideViewPr>
    <p:cSldViewPr snapToGrid="0" showGuides="1">
      <p:cViewPr varScale="1">
        <p:scale>
          <a:sx n="74" d="100"/>
          <a:sy n="74" d="100"/>
        </p:scale>
        <p:origin x="72" y="72"/>
      </p:cViewPr>
      <p:guideLst>
        <p:guide orient="horz"/>
        <p:guide pos="7679"/>
        <p:guide/>
        <p:guide pos="7680"/>
        <p:guide pos="7083"/>
        <p:guide pos="57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08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8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26150" y="6265863"/>
            <a:ext cx="5287404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08699" y="0"/>
            <a:ext cx="60833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" y="409107"/>
            <a:ext cx="1148400" cy="8136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342478" y="652002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92" y="1695450"/>
            <a:ext cx="4908217" cy="312420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108701" y="0"/>
            <a:ext cx="60833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376789"/>
            <a:ext cx="926438" cy="28248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342478" y="652002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92" y="1695450"/>
            <a:ext cx="6015565" cy="312420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835901" y="0"/>
            <a:ext cx="43561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9" y="6376789"/>
            <a:ext cx="926438" cy="28248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42478" y="652002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92" y="1695450"/>
            <a:ext cx="4908217" cy="312420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108701" y="0"/>
            <a:ext cx="60833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34692" y="5838825"/>
            <a:ext cx="4904317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9" y="6376789"/>
            <a:ext cx="926438" cy="28248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342478" y="652002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91" y="1695450"/>
            <a:ext cx="6023700" cy="312420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823200" y="0"/>
            <a:ext cx="43688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34692" y="5838825"/>
            <a:ext cx="47752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9" y="6376789"/>
            <a:ext cx="926438" cy="28248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342478" y="652002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34" y="1695450"/>
            <a:ext cx="6636280" cy="312420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3688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342478" y="652002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433513"/>
            <a:ext cx="6833129" cy="312420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136130" y="1433513"/>
            <a:ext cx="3416300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1993" y="6124575"/>
            <a:ext cx="10944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023100" y="6172202"/>
            <a:ext cx="4529329" cy="202486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3" y="6374687"/>
            <a:ext cx="926438" cy="282488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342478" y="652002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6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375599"/>
            <a:ext cx="927787" cy="28127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rgbClr val="FFFFFF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342478" y="6520020"/>
            <a:ext cx="0" cy="8640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6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15904" y="4179106"/>
            <a:ext cx="6933064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9" y="6376789"/>
            <a:ext cx="926438" cy="28248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342478" y="652002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14761" y="1943100"/>
            <a:ext cx="5716240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432906" y="1752601"/>
            <a:ext cx="4128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18626" y="3457575"/>
            <a:ext cx="367508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GB" dirty="0" smtClean="0"/>
              <a:t>Level 2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627835" y="1076325"/>
            <a:ext cx="8033565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9080809" y="561976"/>
            <a:ext cx="2476499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10569" y="1437716"/>
            <a:ext cx="6645088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8208" y="2019300"/>
            <a:ext cx="6490449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US" dirty="0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34693" y="1409700"/>
            <a:ext cx="3416300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34693" y="3762375"/>
            <a:ext cx="3416300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9091960" y="561976"/>
            <a:ext cx="2476499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" y="409958"/>
            <a:ext cx="1147212" cy="810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8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26150" y="6265863"/>
            <a:ext cx="5287404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08701" y="0"/>
            <a:ext cx="6083299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342478" y="652002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10569" y="1447241"/>
            <a:ext cx="6645088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8208" y="2019300"/>
            <a:ext cx="6490449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US" dirty="0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34693" y="1409700"/>
            <a:ext cx="3416300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34693" y="3762375"/>
            <a:ext cx="3416300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9080809" y="561976"/>
            <a:ext cx="2476499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76950" y="2687951"/>
            <a:ext cx="292147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94018" y="3226998"/>
            <a:ext cx="2994625" cy="1552036"/>
          </a:xfrm>
        </p:spPr>
        <p:txBody>
          <a:bodyPr numCol="1" spcCol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US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34995" y="2687951"/>
            <a:ext cx="292147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2063" y="3226998"/>
            <a:ext cx="2994625" cy="1552036"/>
          </a:xfrm>
        </p:spPr>
        <p:txBody>
          <a:bodyPr numCol="1" spcCol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1" name="Rectangle 20"/>
          <p:cNvSpPr/>
          <p:nvPr userDrawn="1"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45279" y="2687951"/>
            <a:ext cx="292147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62347" y="3226998"/>
            <a:ext cx="2994625" cy="1552036"/>
          </a:xfrm>
        </p:spPr>
        <p:txBody>
          <a:bodyPr numCol="1" spcCol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5039" y="1685925"/>
            <a:ext cx="10933074" cy="647700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23643" y="3603583"/>
            <a:ext cx="31496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5040" y="1685925"/>
            <a:ext cx="10923430" cy="647700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40755" y="4167534"/>
            <a:ext cx="34464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59300" y="3603583"/>
            <a:ext cx="31496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4376412" y="4167534"/>
            <a:ext cx="34464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294957" y="3603583"/>
            <a:ext cx="31496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8112069" y="4167534"/>
            <a:ext cx="34464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823643" y="2554853"/>
            <a:ext cx="3149599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559300" y="2555413"/>
            <a:ext cx="3149599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282109" y="2554853"/>
            <a:ext cx="3149599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889" y="1704976"/>
            <a:ext cx="8888102" cy="3171825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887" y="1809750"/>
            <a:ext cx="8910405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sz="1800"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 sz="1800">
                <a:solidFill>
                  <a:srgbClr val="000000"/>
                </a:solidFill>
              </a:defRPr>
            </a:lvl2pPr>
            <a:lvl3pPr marL="628650" indent="-209550"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15485" y="2514601"/>
            <a:ext cx="2645833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107018" y="4425950"/>
            <a:ext cx="2654300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115485" y="3924926"/>
            <a:ext cx="2645833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718399" y="3924926"/>
            <a:ext cx="2645833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366804" y="3924927"/>
            <a:ext cx="2645833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721563" y="4425950"/>
            <a:ext cx="2654300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376065" y="4425950"/>
            <a:ext cx="2654300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7023100" y="6172201"/>
            <a:ext cx="4529329" cy="228599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4716814" y="2514601"/>
            <a:ext cx="2645833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8374414" y="2514601"/>
            <a:ext cx="2645833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1993" y="6124575"/>
            <a:ext cx="10944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889" y="1685925"/>
            <a:ext cx="6356774" cy="647700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6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24200" y="3829050"/>
            <a:ext cx="6324600" cy="638175"/>
          </a:xfrm>
        </p:spPr>
        <p:txBody>
          <a:bodyPr/>
          <a:lstStyle>
            <a:lvl1pPr algn="ctr">
              <a:lnSpc>
                <a:spcPts val="2100"/>
              </a:lnSpc>
              <a:defRPr sz="1800">
                <a:solidFill>
                  <a:schemeClr val="tx1"/>
                </a:solidFill>
              </a:defRPr>
            </a:lvl1pPr>
            <a:lvl2pPr marL="0" indent="0" algn="ctr">
              <a:lnSpc>
                <a:spcPts val="2100"/>
              </a:lnSpc>
              <a:buNone/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</p:spPr>
        <p:txBody>
          <a:bodyPr anchor="b" anchorCtr="0"/>
          <a:lstStyle>
            <a:lvl1pPr>
              <a:lnSpc>
                <a:spcPts val="2800"/>
              </a:lnSpc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77055" y="2000250"/>
            <a:ext cx="5591058" cy="3113088"/>
          </a:xfrm>
        </p:spPr>
        <p:txBody>
          <a:bodyPr/>
          <a:lstStyle>
            <a:lvl1pPr marL="428625" indent="-428625">
              <a:lnSpc>
                <a:spcPts val="2100"/>
              </a:lnSpc>
              <a:spcAft>
                <a:spcPts val="600"/>
              </a:spcAft>
              <a:tabLst>
                <a:tab pos="409575" algn="l"/>
              </a:tabLst>
              <a:defRPr sz="180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00	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5168899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8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78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76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78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3492800" y="784570"/>
            <a:ext cx="5209200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2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2"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3492800" y="784570"/>
            <a:ext cx="5209200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3"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3491400" y="784495"/>
            <a:ext cx="5209200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3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4"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3492800" y="784570"/>
            <a:ext cx="5209200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3492800" y="784570"/>
            <a:ext cx="5209200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6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3492800" y="784570"/>
            <a:ext cx="5209200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342478" y="652002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9" y="6376789"/>
            <a:ext cx="926438" cy="2824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Presentation Title Arial Bold 7 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3" r:id="rId3"/>
    <p:sldLayoutId id="2147483736" r:id="rId4"/>
    <p:sldLayoutId id="2147483737" r:id="rId5"/>
    <p:sldLayoutId id="2147483738" r:id="rId6"/>
    <p:sldLayoutId id="2147483739" r:id="rId7"/>
    <p:sldLayoutId id="2147483667" r:id="rId8"/>
    <p:sldLayoutId id="2147483740" r:id="rId9"/>
    <p:sldLayoutId id="2147483718" r:id="rId10"/>
    <p:sldLayoutId id="2147483719" r:id="rId11"/>
    <p:sldLayoutId id="2147483720" r:id="rId12"/>
    <p:sldLayoutId id="2147483721" r:id="rId13"/>
    <p:sldLayoutId id="2147483728" r:id="rId14"/>
    <p:sldLayoutId id="2147483723" r:id="rId15"/>
    <p:sldLayoutId id="2147483676" r:id="rId16"/>
    <p:sldLayoutId id="2147483691" r:id="rId17"/>
    <p:sldLayoutId id="2147483729" r:id="rId18"/>
    <p:sldLayoutId id="2147483730" r:id="rId19"/>
    <p:sldLayoutId id="2147483726" r:id="rId20"/>
    <p:sldLayoutId id="2147483731" r:id="rId21"/>
    <p:sldLayoutId id="2147483732" r:id="rId22"/>
    <p:sldLayoutId id="2147483682" r:id="rId23"/>
    <p:sldLayoutId id="2147483695" r:id="rId24"/>
    <p:sldLayoutId id="2147483698" r:id="rId25"/>
    <p:sldLayoutId id="2147483694" r:id="rId26"/>
    <p:sldLayoutId id="2147483654" r:id="rId27"/>
    <p:sldLayoutId id="2147483727" r:id="rId28"/>
    <p:sldLayoutId id="2147483733" r:id="rId29"/>
    <p:sldLayoutId id="2147483663" r:id="rId30"/>
    <p:sldLayoutId id="2147483734" r:id="rId31"/>
    <p:sldLayoutId id="2147483735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0"/>
        </a:spcAft>
        <a:buFont typeface="Arial" pitchFamily="34" charset="0"/>
        <a:buNone/>
        <a:defRPr sz="18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22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22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verywellmind.com/what-is-motivation-2795378" TargetMode="Externa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 descr="Name Presenter"/>
          <p:cNvSpPr txBox="1">
            <a:spLocks/>
          </p:cNvSpPr>
          <p:nvPr/>
        </p:nvSpPr>
        <p:spPr bwMode="auto">
          <a:xfrm>
            <a:off x="4540250" y="3734638"/>
            <a:ext cx="3032883" cy="54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GB" altLang="en-US" sz="3100" b="1" dirty="0" smtClean="0">
                <a:solidFill>
                  <a:srgbClr val="00488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Amanda Davies</a:t>
            </a:r>
            <a:endParaRPr lang="en-US" altLang="en-US" sz="3100" b="1" dirty="0">
              <a:solidFill>
                <a:srgbClr val="00488F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098" name="Text Box 2" descr="Title Session"/>
          <p:cNvSpPr txBox="1">
            <a:spLocks/>
          </p:cNvSpPr>
          <p:nvPr/>
        </p:nvSpPr>
        <p:spPr bwMode="auto">
          <a:xfrm>
            <a:off x="1865469" y="2330090"/>
            <a:ext cx="8047157" cy="102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altLang="en-US" sz="3100" b="1" dirty="0" smtClean="0">
                <a:solidFill>
                  <a:srgbClr val="00488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‘But what’s the point?’ </a:t>
            </a:r>
          </a:p>
          <a:p>
            <a:pPr algn="ctr"/>
            <a:r>
              <a:rPr lang="en-US" altLang="en-US" sz="3100" b="1" dirty="0" smtClean="0">
                <a:solidFill>
                  <a:srgbClr val="00488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Motivation in the secondary classroom</a:t>
            </a:r>
            <a:endParaRPr lang="en-US" altLang="en-US" sz="3100" b="1" dirty="0">
              <a:solidFill>
                <a:srgbClr val="00488F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4099" name="Picture 3" descr="25SEPC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9" y="1043782"/>
            <a:ext cx="1647031" cy="101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382" y="-5557"/>
            <a:ext cx="12186444" cy="800894"/>
            <a:chOff x="-1" y="-1"/>
            <a:chExt cx="24372760" cy="1603191"/>
          </a:xfrm>
        </p:grpSpPr>
        <p:sp>
          <p:nvSpPr>
            <p:cNvPr id="4101" name="Rectangle 5"/>
            <p:cNvSpPr>
              <a:spLocks/>
            </p:cNvSpPr>
            <p:nvPr/>
          </p:nvSpPr>
          <p:spPr bwMode="auto">
            <a:xfrm>
              <a:off x="-1" y="-1"/>
              <a:ext cx="24372760" cy="1603191"/>
            </a:xfrm>
            <a:prstGeom prst="rect">
              <a:avLst/>
            </a:prstGeom>
            <a:solidFill>
              <a:srgbClr val="0048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>
              <a:lvl1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1pPr>
              <a:lvl2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2pPr>
              <a:lvl3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3pPr>
              <a:lvl4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4pPr>
              <a:lvl5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5pPr>
              <a:lvl6pPr marL="4572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6pPr>
              <a:lvl7pPr marL="9144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7pPr>
              <a:lvl8pPr marL="13716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8pPr>
              <a:lvl9pPr marL="18288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9pPr>
            </a:lstStyle>
            <a:p>
              <a:pPr>
                <a:lnSpc>
                  <a:spcPct val="115000"/>
                </a:lnSpc>
              </a:pPr>
              <a:endParaRPr lang="en-US" altLang="en-US" sz="7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102" name="Text Box 6"/>
            <p:cNvSpPr txBox="1">
              <a:spLocks/>
            </p:cNvSpPr>
            <p:nvPr/>
          </p:nvSpPr>
          <p:spPr bwMode="auto">
            <a:xfrm>
              <a:off x="-1" y="152098"/>
              <a:ext cx="24372760" cy="1298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2147" tIns="32147" rIns="32147" bIns="32147" anchor="ctr">
              <a:spAutoFit/>
            </a:bodyPr>
            <a:lstStyle>
              <a:lvl1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1pPr>
              <a:lvl2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2pPr>
              <a:lvl3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3pPr>
              <a:lvl4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4pPr>
              <a:lvl5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5pPr>
              <a:lvl6pPr marL="4572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6pPr>
              <a:lvl7pPr marL="9144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7pPr>
              <a:lvl8pPr marL="13716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8pPr>
              <a:lvl9pPr marL="18288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en-US" altLang="en-US" sz="3300" b="1">
                  <a:solidFill>
                    <a:srgbClr val="FFFFFF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rPr>
                <a:t>The 25th P.A.R.K. Conference</a:t>
              </a:r>
            </a:p>
          </p:txBody>
        </p:sp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-24607" y="6057107"/>
            <a:ext cx="12241213" cy="801688"/>
            <a:chOff x="-1" y="-1"/>
            <a:chExt cx="24483346" cy="1603192"/>
          </a:xfrm>
        </p:grpSpPr>
        <p:sp>
          <p:nvSpPr>
            <p:cNvPr id="4104" name="Rectangle 8"/>
            <p:cNvSpPr>
              <a:spLocks/>
            </p:cNvSpPr>
            <p:nvPr/>
          </p:nvSpPr>
          <p:spPr bwMode="auto">
            <a:xfrm>
              <a:off x="-1" y="-1"/>
              <a:ext cx="24483346" cy="1603192"/>
            </a:xfrm>
            <a:prstGeom prst="rect">
              <a:avLst/>
            </a:prstGeom>
            <a:solidFill>
              <a:srgbClr val="0048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>
              <a:lvl1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1pPr>
              <a:lvl2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2pPr>
              <a:lvl3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3pPr>
              <a:lvl4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4pPr>
              <a:lvl5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5pPr>
              <a:lvl6pPr marL="4572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6pPr>
              <a:lvl7pPr marL="9144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7pPr>
              <a:lvl8pPr marL="13716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8pPr>
              <a:lvl9pPr marL="18288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9pPr>
            </a:lstStyle>
            <a:p>
              <a:pPr>
                <a:lnSpc>
                  <a:spcPct val="115000"/>
                </a:lnSpc>
              </a:pPr>
              <a:endParaRPr lang="en-US" altLang="en-US" sz="7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105" name="Text Box 9"/>
            <p:cNvSpPr txBox="1">
              <a:spLocks/>
            </p:cNvSpPr>
            <p:nvPr/>
          </p:nvSpPr>
          <p:spPr bwMode="auto">
            <a:xfrm>
              <a:off x="-1" y="152741"/>
              <a:ext cx="24483346" cy="1297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2147" tIns="32147" rIns="32147" bIns="32147" anchor="ctr">
              <a:spAutoFit/>
            </a:bodyPr>
            <a:lstStyle>
              <a:lvl1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1pPr>
              <a:lvl2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2pPr>
              <a:lvl3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3pPr>
              <a:lvl4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4pPr>
              <a:lvl5pPr defTabSz="631825"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5pPr>
              <a:lvl6pPr marL="4572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6pPr>
              <a:lvl7pPr marL="9144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7pPr>
              <a:lvl8pPr marL="13716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8pPr>
              <a:lvl9pPr marL="1828800" algn="ctr" defTabSz="631825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  <a:sym typeface="Helvetica Neue Medium" charset="0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en-US" altLang="en-US" sz="3300" b="1">
                  <a:solidFill>
                    <a:srgbClr val="FFFFFF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rPr>
                <a:t>Mendel University, Brno, 9 November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7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a growth </a:t>
            </a:r>
            <a:r>
              <a:rPr lang="en-GB" dirty="0" err="1" smtClean="0"/>
              <a:t>mindset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973" y="1357142"/>
            <a:ext cx="10560677" cy="3171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We can promote growth by ensuring our classrooms are places where… </a:t>
            </a:r>
            <a:endParaRPr lang="en-GB" sz="2400" dirty="0" smtClean="0"/>
          </a:p>
          <a:p>
            <a:pPr marL="523875" lvl="1" indent="-342900">
              <a:lnSpc>
                <a:spcPct val="150000"/>
              </a:lnSpc>
            </a:pPr>
            <a:r>
              <a:rPr lang="en-GB" sz="2400" dirty="0" smtClean="0"/>
              <a:t>students </a:t>
            </a:r>
            <a:r>
              <a:rPr lang="en-GB" sz="2400" dirty="0"/>
              <a:t>take responsibility for their own learning</a:t>
            </a:r>
          </a:p>
          <a:p>
            <a:pPr marL="523875" lvl="1" indent="-342900">
              <a:lnSpc>
                <a:spcPct val="150000"/>
              </a:lnSpc>
            </a:pPr>
            <a:r>
              <a:rPr lang="en-GB" sz="2400" dirty="0" smtClean="0"/>
              <a:t>students </a:t>
            </a:r>
            <a:r>
              <a:rPr lang="en-GB" sz="2400" dirty="0"/>
              <a:t>are aware of their own learning </a:t>
            </a:r>
          </a:p>
          <a:p>
            <a:pPr marL="523875" lvl="1" indent="-342900">
              <a:lnSpc>
                <a:spcPct val="150000"/>
              </a:lnSpc>
            </a:pPr>
            <a:r>
              <a:rPr lang="en-GB" sz="2400" dirty="0" smtClean="0"/>
              <a:t>mistakes </a:t>
            </a:r>
            <a:r>
              <a:rPr lang="en-GB" sz="2400" dirty="0"/>
              <a:t>and failure are used as learning opportunities</a:t>
            </a:r>
          </a:p>
          <a:p>
            <a:pPr marL="523875" lvl="1" indent="-342900">
              <a:lnSpc>
                <a:spcPct val="150000"/>
              </a:lnSpc>
            </a:pPr>
            <a:r>
              <a:rPr lang="en-GB" sz="2400" dirty="0" smtClean="0"/>
              <a:t>students </a:t>
            </a:r>
            <a:r>
              <a:rPr lang="en-GB" sz="2400" dirty="0"/>
              <a:t>can take risks</a:t>
            </a:r>
          </a:p>
          <a:p>
            <a:pPr marL="523875" lvl="1" indent="-342900">
              <a:lnSpc>
                <a:spcPct val="150000"/>
              </a:lnSpc>
            </a:pPr>
            <a:r>
              <a:rPr lang="en-GB" sz="2400" dirty="0" smtClean="0"/>
              <a:t>effort </a:t>
            </a:r>
            <a:r>
              <a:rPr lang="en-GB" sz="2400" dirty="0"/>
              <a:t>is valued</a:t>
            </a:r>
          </a:p>
          <a:p>
            <a:pPr marL="523875" lvl="1" indent="-342900">
              <a:lnSpc>
                <a:spcPct val="150000"/>
              </a:lnSpc>
            </a:pPr>
            <a:r>
              <a:rPr lang="en-GB" sz="2400" dirty="0" smtClean="0"/>
              <a:t>feedback </a:t>
            </a:r>
            <a:r>
              <a:rPr lang="en-GB" sz="2400" dirty="0"/>
              <a:t>supports learning </a:t>
            </a:r>
            <a:r>
              <a:rPr lang="en-GB" sz="2400" dirty="0" smtClean="0"/>
              <a:t> </a:t>
            </a:r>
            <a:endParaRPr lang="en-GB" sz="2400" dirty="0"/>
          </a:p>
          <a:p>
            <a:pPr marL="523875" lvl="1" indent="-342900">
              <a:lnSpc>
                <a:spcPct val="150000"/>
              </a:lnSpc>
            </a:pPr>
            <a:r>
              <a:rPr lang="en-GB" sz="2400" dirty="0" smtClean="0"/>
              <a:t>students </a:t>
            </a:r>
            <a:r>
              <a:rPr lang="en-GB" sz="2400" dirty="0"/>
              <a:t>are challenged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1. Help students take responsibility for their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8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94" y="528033"/>
            <a:ext cx="5471910" cy="469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boards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208511"/>
              </p:ext>
            </p:extLst>
          </p:nvPr>
        </p:nvGraphicFramePr>
        <p:xfrm>
          <a:off x="623888" y="2313350"/>
          <a:ext cx="6567054" cy="3568686"/>
        </p:xfrm>
        <a:graphic>
          <a:graphicData uri="http://schemas.openxmlformats.org/drawingml/2006/table">
            <a:tbl>
              <a:tblPr firstRow="1" firstCol="1" bandRow="1"/>
              <a:tblGrid>
                <a:gridCol w="3283527"/>
                <a:gridCol w="3283527"/>
              </a:tblGrid>
              <a:tr h="4378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3873A"/>
                          </a:solidFill>
                        </a:rPr>
                        <a:t>Do all the tasks in any order: </a:t>
                      </a:r>
                      <a:endParaRPr lang="en-US" sz="2400" b="1" dirty="0" smtClean="0">
                        <a:solidFill>
                          <a:srgbClr val="03873A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 the text on </a:t>
                      </a: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p.73 </a:t>
                      </a: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exercise 3.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 your homework – ask the teacher for the </a:t>
                      </a: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answer key.</a:t>
                      </a: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Choose 3 words in the text on p.73 and check the meaning in an online dictionary</a:t>
                      </a: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Re-read the grammar box on p.72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09" y="417600"/>
            <a:ext cx="4244614" cy="347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boards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43254"/>
              </p:ext>
            </p:extLst>
          </p:nvPr>
        </p:nvGraphicFramePr>
        <p:xfrm>
          <a:off x="408622" y="3602296"/>
          <a:ext cx="9803534" cy="2415655"/>
        </p:xfrm>
        <a:graphic>
          <a:graphicData uri="http://schemas.openxmlformats.org/drawingml/2006/table">
            <a:tbl>
              <a:tblPr firstRow="1" firstCol="1" bandRow="1"/>
              <a:tblGrid>
                <a:gridCol w="2175650"/>
                <a:gridCol w="2562549"/>
                <a:gridCol w="2542628"/>
                <a:gridCol w="2522707"/>
              </a:tblGrid>
              <a:tr h="241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Choose 1 task here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flashcards for the new vocabulary. Draw a picture on one side and write the word on the other side</a:t>
                      </a: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a word search. Include all the new vocabulary from the lesson</a:t>
                      </a: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a sentence for each new word from the lesson.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Bent Arrow 17"/>
          <p:cNvSpPr/>
          <p:nvPr/>
        </p:nvSpPr>
        <p:spPr>
          <a:xfrm rot="10800000" flipH="1">
            <a:off x="1302021" y="4343365"/>
            <a:ext cx="921732" cy="75287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32" y="739756"/>
            <a:ext cx="3519881" cy="5776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boards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66067"/>
              </p:ext>
            </p:extLst>
          </p:nvPr>
        </p:nvGraphicFramePr>
        <p:xfrm>
          <a:off x="464893" y="2486367"/>
          <a:ext cx="9803534" cy="2282952"/>
        </p:xfrm>
        <a:graphic>
          <a:graphicData uri="http://schemas.openxmlformats.org/drawingml/2006/table">
            <a:tbl>
              <a:tblPr firstRow="1" firstCol="1" bandRow="1"/>
              <a:tblGrid>
                <a:gridCol w="2175650"/>
                <a:gridCol w="2562549"/>
                <a:gridCol w="2542628"/>
                <a:gridCol w="2522707"/>
              </a:tblGrid>
              <a:tr h="2265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ex</a:t>
                      </a:r>
                      <a:r>
                        <a:rPr lang="en-GB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on p.14. Then c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hoose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here.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a ‘fill the gaps’ task using the verbs in the grammar box. Write</a:t>
                      </a:r>
                      <a:r>
                        <a:rPr lang="en-GB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sentences.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5 sentences using the verbs in the grammar box.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5 questions using the verbs in the grammar box. Ask a friend </a:t>
                      </a:r>
                      <a:r>
                        <a:rPr lang="en-GB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questions.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Bent Arrow 17"/>
          <p:cNvSpPr/>
          <p:nvPr/>
        </p:nvSpPr>
        <p:spPr>
          <a:xfrm rot="10800000" flipH="1">
            <a:off x="1276263" y="3909912"/>
            <a:ext cx="921732" cy="5357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boards – differentiated tasks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905758"/>
              </p:ext>
            </p:extLst>
          </p:nvPr>
        </p:nvGraphicFramePr>
        <p:xfrm>
          <a:off x="864138" y="1192518"/>
          <a:ext cx="9803534" cy="2265910"/>
        </p:xfrm>
        <a:graphic>
          <a:graphicData uri="http://schemas.openxmlformats.org/drawingml/2006/table">
            <a:tbl>
              <a:tblPr firstRow="1" firstCol="1" bandRow="1"/>
              <a:tblGrid>
                <a:gridCol w="2175650"/>
                <a:gridCol w="2562549"/>
                <a:gridCol w="2542628"/>
                <a:gridCol w="2522707"/>
              </a:tblGrid>
              <a:tr h="2265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 the text on p.25. Choose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A – write the answers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B – write the questions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C – write the questions and the answers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Bent Arrow 17"/>
          <p:cNvSpPr/>
          <p:nvPr/>
        </p:nvSpPr>
        <p:spPr>
          <a:xfrm rot="10800000" flipH="1">
            <a:off x="1729796" y="2660662"/>
            <a:ext cx="921732" cy="5357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13" y="2905648"/>
            <a:ext cx="7916380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9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boards – differentiated tasks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864138" y="1192518"/>
          <a:ext cx="9803534" cy="2265910"/>
        </p:xfrm>
        <a:graphic>
          <a:graphicData uri="http://schemas.openxmlformats.org/drawingml/2006/table">
            <a:tbl>
              <a:tblPr firstRow="1" firstCol="1" bandRow="1"/>
              <a:tblGrid>
                <a:gridCol w="2175650"/>
                <a:gridCol w="2562549"/>
                <a:gridCol w="2542628"/>
                <a:gridCol w="2522707"/>
              </a:tblGrid>
              <a:tr h="2265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 the text on p.25. Choose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A – write the answers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B – write the questions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C – write the questions and the answers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Bent Arrow 17"/>
          <p:cNvSpPr/>
          <p:nvPr/>
        </p:nvSpPr>
        <p:spPr>
          <a:xfrm rot="10800000" flipH="1">
            <a:off x="1729796" y="2660662"/>
            <a:ext cx="921732" cy="5357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61" y="3061042"/>
            <a:ext cx="10058400" cy="28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boards – differentiated tasks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864138" y="1192518"/>
          <a:ext cx="9803534" cy="2265910"/>
        </p:xfrm>
        <a:graphic>
          <a:graphicData uri="http://schemas.openxmlformats.org/drawingml/2006/table">
            <a:tbl>
              <a:tblPr firstRow="1" firstCol="1" bandRow="1"/>
              <a:tblGrid>
                <a:gridCol w="2175650"/>
                <a:gridCol w="2562549"/>
                <a:gridCol w="2542628"/>
                <a:gridCol w="2522707"/>
              </a:tblGrid>
              <a:tr h="2265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 the text on p.25. Choose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A – write the answers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B – write the questions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C – write the questions and the answers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Bent Arrow 17"/>
          <p:cNvSpPr/>
          <p:nvPr/>
        </p:nvSpPr>
        <p:spPr>
          <a:xfrm rot="10800000" flipH="1">
            <a:off x="1729796" y="2660662"/>
            <a:ext cx="921732" cy="5357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80" y="3062087"/>
            <a:ext cx="7287642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3" y="4539705"/>
            <a:ext cx="3166814" cy="2447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17600"/>
            <a:ext cx="10620375" cy="779375"/>
          </a:xfrm>
        </p:spPr>
        <p:txBody>
          <a:bodyPr anchor="ctr"/>
          <a:lstStyle/>
          <a:p>
            <a:r>
              <a:rPr lang="en-GB" sz="3400" dirty="0" smtClean="0">
                <a:latin typeface="Playfair Display" panose="00000500000000000000" pitchFamily="2" charset="0"/>
              </a:rPr>
              <a:t>Project ideas: Making the world a better place</a:t>
            </a:r>
            <a:endParaRPr lang="en-US" sz="3400" dirty="0">
              <a:latin typeface="Playfair Display" panose="000005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887" y="1487920"/>
            <a:ext cx="10620375" cy="5661025"/>
          </a:xfrm>
        </p:spPr>
        <p:txBody>
          <a:bodyPr/>
          <a:lstStyle/>
          <a:p>
            <a:pPr marL="449263" lvl="0" indent="-449263">
              <a:lnSpc>
                <a:spcPct val="100000"/>
              </a:lnSpc>
              <a:buFont typeface="+mj-lt"/>
              <a:buAutoNum type="arabicPeriod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local charities and choose one. Make a poster and arrange a class </a:t>
            </a:r>
            <a:r>
              <a:rPr lang="en-US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donation.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9263" indent="-449263">
              <a:lnSpc>
                <a:spcPct val="100000"/>
              </a:lnSpc>
              <a:buFont typeface="+mj-lt"/>
              <a:buAutoNum type="arabicPeriod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 outfit from recycled materials and showcase it to your </a:t>
            </a:r>
            <a:r>
              <a:rPr lang="en-US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classmates.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9263" lvl="0" indent="-449263">
              <a:lnSpc>
                <a:spcPct val="100000"/>
              </a:lnSpc>
              <a:buFont typeface="+mj-lt"/>
              <a:buAutoNum type="arabicPeriod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out about some mindfulness techniques. Teach one to your </a:t>
            </a:r>
            <a:r>
              <a:rPr lang="en-US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classmates.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9263" lvl="0" indent="-449263">
              <a:lnSpc>
                <a:spcPct val="100000"/>
              </a:lnSpc>
              <a:buFont typeface="+mj-lt"/>
              <a:buAutoNum type="arabicPeriod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it safe to drink tap water in your city? Find out and make a poster to tell your classmates what you </a:t>
            </a:r>
            <a:r>
              <a:rPr lang="en-US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discovered.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9263" lvl="0" indent="-449263">
              <a:lnSpc>
                <a:spcPct val="100000"/>
              </a:lnSpc>
              <a:buFont typeface="+mj-lt"/>
              <a:buAutoNum type="arabicPeriod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 an app or game that teaches children how to look after the planet. Present your idea to your </a:t>
            </a:r>
            <a:r>
              <a:rPr lang="en-US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classmates.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9263" lvl="0" indent="-449263">
              <a:lnSpc>
                <a:spcPct val="100000"/>
              </a:lnSpc>
              <a:buFont typeface="+mj-lt"/>
              <a:buAutoNum type="arabicPeriod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recycling rules in your city and make a checklist for your </a:t>
            </a:r>
            <a:r>
              <a:rPr lang="en-US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classroom.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9263" lvl="0" indent="-449263">
              <a:lnSpc>
                <a:spcPct val="100000"/>
              </a:lnSpc>
              <a:buFont typeface="+mj-lt"/>
              <a:buAutoNum type="arabicPeriod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Calculate your ecological footprint and plan how to reduce it. Share your ideas with your classmates and encourage them to join </a:t>
            </a:r>
            <a:r>
              <a:rPr lang="en-US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you.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7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2. Involve students in the learning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menu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77055" y="2000250"/>
            <a:ext cx="5591058" cy="3950174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en-US" dirty="0"/>
              <a:t>	</a:t>
            </a:r>
            <a:r>
              <a:rPr lang="en-US" dirty="0" smtClean="0"/>
              <a:t>What is motivation?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2</a:t>
            </a:r>
            <a:r>
              <a:rPr lang="en-US" dirty="0"/>
              <a:t>	</a:t>
            </a:r>
            <a:r>
              <a:rPr lang="en-US" dirty="0" smtClean="0"/>
              <a:t>The importance of mindset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3</a:t>
            </a:r>
            <a:r>
              <a:rPr lang="en-US" dirty="0"/>
              <a:t>	</a:t>
            </a:r>
            <a:r>
              <a:rPr lang="en-US" dirty="0" smtClean="0"/>
              <a:t>Classroom strategies to increase motivation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" b="2615"/>
          <a:stretch>
            <a:fillRect/>
          </a:stretch>
        </p:blipFill>
        <p:spPr/>
      </p:pic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2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19800" y="1933877"/>
            <a:ext cx="41148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19800" y="2620615"/>
            <a:ext cx="41148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19800" y="3307353"/>
            <a:ext cx="41148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19800" y="3994091"/>
            <a:ext cx="41148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17234" y="161925"/>
            <a:ext cx="94256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>
                <a:solidFill>
                  <a:srgbClr val="FFFFFF"/>
                </a:solidFill>
              </a:rPr>
              <a:t>Image by Nathalie Lees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92" y="418050"/>
            <a:ext cx="10613471" cy="778925"/>
          </a:xfrm>
        </p:spPr>
        <p:txBody>
          <a:bodyPr anchor="ctr"/>
          <a:lstStyle/>
          <a:p>
            <a:r>
              <a:rPr lang="en-GB" sz="3400" dirty="0" smtClean="0">
                <a:latin typeface="Playfair Display" panose="00000500000000000000" pitchFamily="2" charset="0"/>
              </a:rPr>
              <a:t>Make learning visible</a:t>
            </a:r>
            <a:endParaRPr lang="en-US" sz="3400" dirty="0">
              <a:latin typeface="Playfair Display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196975"/>
            <a:ext cx="10620375" cy="336509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387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can describe the differences in customs between two cultures.</a:t>
            </a:r>
            <a:endParaRPr lang="en-US" sz="2400" dirty="0">
              <a:solidFill>
                <a:srgbClr val="03873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Apart from your own culture, which cultures are you familiar with?</a:t>
            </a:r>
            <a:b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your knowledge with your group.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you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to do some research? If so, when was the last time you carried out research? What worked well? What didn’t work so well? Share some advice with your group.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structures or vocabulary can you use to compare things?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20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344206" y="6520732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87706" y="3415553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86D76A-286A-4E4F-84DB-3CC56C25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10" y="3966694"/>
            <a:ext cx="4434133" cy="35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3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learning visible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572" y="1226004"/>
            <a:ext cx="10928541" cy="3171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 smtClean="0"/>
              <a:t>Lesson aims:</a:t>
            </a:r>
            <a:endParaRPr lang="en-GB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I can name 10 endangered animals.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 can identify the features of a paragraph.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 can write a paragraph giving my opinion about zoos.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773" y="4005904"/>
            <a:ext cx="10130971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5A70"/>
                </a:solidFill>
              </a:rPr>
              <a:t>What’s an endangered animal? How many endangered animals can you name? </a:t>
            </a:r>
          </a:p>
          <a:p>
            <a:r>
              <a:rPr lang="en-US" sz="2400" dirty="0">
                <a:solidFill>
                  <a:srgbClr val="005A70"/>
                </a:solidFill>
              </a:rPr>
              <a:t>What are some common features of a paragraph? Do you know what a topic sentence is?</a:t>
            </a:r>
          </a:p>
          <a:p>
            <a:r>
              <a:rPr lang="en-US" sz="2400" dirty="0">
                <a:solidFill>
                  <a:srgbClr val="005A70"/>
                </a:solidFill>
              </a:rPr>
              <a:t>When did you last write a paragraph in English? What things did you find difficult? What did you do well? 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learning visible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572" y="1226004"/>
            <a:ext cx="10928541" cy="3171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 smtClean="0"/>
              <a:t>Lesson aims:</a:t>
            </a:r>
            <a:endParaRPr lang="en-GB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I can name 10 endangered animals.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 can identify the features of a paragraph.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 can write a paragraph giving my opinion about zoos.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773" y="4005904"/>
            <a:ext cx="1013097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5A70"/>
                </a:solidFill>
              </a:rPr>
              <a:t>What new words did you learn today? </a:t>
            </a:r>
          </a:p>
          <a:p>
            <a:r>
              <a:rPr lang="en-US" sz="2400" dirty="0">
                <a:solidFill>
                  <a:srgbClr val="005A70"/>
                </a:solidFill>
              </a:rPr>
              <a:t>What are the common features of a paragraph? </a:t>
            </a:r>
            <a:r>
              <a:rPr lang="en-US" sz="2400" dirty="0" smtClean="0">
                <a:solidFill>
                  <a:srgbClr val="005A70"/>
                </a:solidFill>
              </a:rPr>
              <a:t>What makes a good topic sentence? </a:t>
            </a:r>
            <a:endParaRPr lang="en-US" sz="2400" dirty="0">
              <a:solidFill>
                <a:srgbClr val="005A70"/>
              </a:solidFill>
            </a:endParaRPr>
          </a:p>
          <a:p>
            <a:r>
              <a:rPr lang="en-US" sz="2400" dirty="0">
                <a:solidFill>
                  <a:srgbClr val="005A70"/>
                </a:solidFill>
              </a:rPr>
              <a:t>Are you happy with your paragraph? What are you going to focus on next time we do writing in class?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17600"/>
            <a:ext cx="10944225" cy="779375"/>
          </a:xfrm>
        </p:spPr>
        <p:txBody>
          <a:bodyPr anchor="ctr"/>
          <a:lstStyle/>
          <a:p>
            <a:r>
              <a:rPr lang="en-GB" sz="3400" dirty="0">
                <a:latin typeface="Playfair Display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Self-reflection</a:t>
            </a:r>
            <a:endParaRPr lang="en-US" sz="3400" dirty="0">
              <a:latin typeface="Playfair Display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6688" y="1654175"/>
            <a:ext cx="4307899" cy="41924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Sentence stems:</a:t>
            </a:r>
            <a:endParaRPr lang="en-US" sz="22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enjoyed… because…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managed to…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 it difficult to… because…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 it easy to… because…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more help to…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I’d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 to find out…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I’d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 to practice…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23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345382" y="3262073"/>
          <a:ext cx="5470284" cy="3364190"/>
        </p:xfrm>
        <a:graphic>
          <a:graphicData uri="http://schemas.openxmlformats.org/drawingml/2006/table">
            <a:tbl>
              <a:tblPr firstRow="1" firstCol="1" bandRow="1"/>
              <a:tblGrid>
                <a:gridCol w="547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8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3-2-1 Exit card           </a:t>
                      </a:r>
                      <a:r>
                        <a:rPr lang="en-GB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Name______________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3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things I learnt today…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3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things I found interesting…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3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question I still have…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28223" y="461127"/>
            <a:ext cx="7093526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Reflective questions:</a:t>
            </a:r>
          </a:p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the most important thing I learnt?</a:t>
            </a:r>
          </a:p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was my most challenging moment?</a:t>
            </a:r>
          </a:p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well did I communicate with my partner? </a:t>
            </a:r>
          </a:p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would I do differently if I repeated this task?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3. Give formative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Formative feedback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144" y="1202699"/>
            <a:ext cx="11583794" cy="3171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/>
              <a:t>‘Feedback </a:t>
            </a:r>
            <a:r>
              <a:rPr lang="en-GB" sz="2400" dirty="0"/>
              <a:t>can have a positive or negative impact on pupils’ </a:t>
            </a:r>
            <a:r>
              <a:rPr lang="en-GB" sz="2400" dirty="0" smtClean="0"/>
              <a:t>learning. Good </a:t>
            </a:r>
            <a:r>
              <a:rPr lang="en-GB" sz="2400" dirty="0"/>
              <a:t>quality feedback can significantly raise both pupils’ </a:t>
            </a:r>
            <a:r>
              <a:rPr lang="en-GB" sz="2400" dirty="0" smtClean="0"/>
              <a:t>self-esteem and </a:t>
            </a:r>
            <a:r>
              <a:rPr lang="en-GB" sz="2400" dirty="0"/>
              <a:t>their performance. The way they feel about themselves </a:t>
            </a:r>
            <a:r>
              <a:rPr lang="en-GB" sz="2400" dirty="0" smtClean="0"/>
              <a:t>as learners </a:t>
            </a:r>
            <a:r>
              <a:rPr lang="en-GB" sz="2400" dirty="0"/>
              <a:t>is learned, and teachers need to be aware of the </a:t>
            </a:r>
            <a:r>
              <a:rPr lang="en-GB" sz="2400" dirty="0" smtClean="0"/>
              <a:t>powerful messages </a:t>
            </a:r>
            <a:r>
              <a:rPr lang="en-GB" sz="2400" dirty="0"/>
              <a:t>they may be sending through feedback, whether verbal</a:t>
            </a:r>
            <a:r>
              <a:rPr lang="en-GB" sz="2400" dirty="0" smtClean="0"/>
              <a:t>, non-verbal </a:t>
            </a:r>
            <a:r>
              <a:rPr lang="en-GB" sz="2400" dirty="0"/>
              <a:t>or written. Effective feedback is specific to the pupil (</a:t>
            </a:r>
            <a:r>
              <a:rPr lang="en-GB" sz="2400" dirty="0" smtClean="0"/>
              <a:t>rather than </a:t>
            </a:r>
            <a:r>
              <a:rPr lang="en-GB" sz="2400" dirty="0"/>
              <a:t>comparative) and is descriptive (rather than evaluative). </a:t>
            </a:r>
            <a:r>
              <a:rPr lang="en-GB" sz="2400" dirty="0" smtClean="0"/>
              <a:t>The first </a:t>
            </a:r>
            <a:r>
              <a:rPr lang="en-GB" sz="2400" dirty="0"/>
              <a:t>thing a pupil should </a:t>
            </a:r>
            <a:r>
              <a:rPr lang="en-GB" sz="2400" dirty="0" smtClean="0"/>
              <a:t> do </a:t>
            </a:r>
            <a:r>
              <a:rPr lang="en-GB" sz="2400" dirty="0"/>
              <a:t>when given feedback is to think, not </a:t>
            </a:r>
            <a:r>
              <a:rPr lang="en-GB" sz="2400" dirty="0" smtClean="0"/>
              <a:t>react emotionally.’</a:t>
            </a:r>
          </a:p>
          <a:p>
            <a:pPr>
              <a:lnSpc>
                <a:spcPct val="150000"/>
              </a:lnSpc>
            </a:pPr>
            <a:endParaRPr lang="en-GB" sz="1400" dirty="0" smtClean="0"/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</a:pPr>
            <a:r>
              <a:rPr lang="en-GB" sz="1400" dirty="0" smtClean="0"/>
              <a:t>Assessment for Learning A Practical Guide, CCEA, 2019 , p29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2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417600"/>
            <a:ext cx="9593538" cy="1096875"/>
          </a:xfrm>
        </p:spPr>
        <p:txBody>
          <a:bodyPr/>
          <a:lstStyle/>
          <a:p>
            <a:r>
              <a:rPr lang="en-GB" dirty="0" smtClean="0"/>
              <a:t>Formative feedback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889" y="1110413"/>
            <a:ext cx="10928541" cy="31718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Excellent speaking, you only used English. Well done.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enjoyed listening to your discussion. You made a good point about the importance of eating healthy food. Did you use any of the words from the lesson? Can you use some of them now?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article is very well balanced and interesting to read. To improve your work include some of the linkers from p43. Find 4 places where you can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one to organise your ideas.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this idea further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wrote an interesting introduction, but you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try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harder to finish your work.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88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417600"/>
            <a:ext cx="9593538" cy="1096875"/>
          </a:xfrm>
        </p:spPr>
        <p:txBody>
          <a:bodyPr/>
          <a:lstStyle/>
          <a:p>
            <a:r>
              <a:rPr lang="en-GB" dirty="0" smtClean="0"/>
              <a:t>Formative feedback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728" y="966037"/>
            <a:ext cx="10928541" cy="31718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a good variety of structures. Look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 at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verb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forms,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decide if you need to make any changes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 did you do on your holiday? Tell me 2 or 3 more things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liked it when you used adjectives to describe your friend’s appearance. Can you tell me something about your friend’s personality? Is she patient, reliable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done everyone, excellent work today.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interested in the ways you help the environment. Can you tell me what you do (recycling, turning lights out, saving water)?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40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417600"/>
            <a:ext cx="9593538" cy="1096875"/>
          </a:xfrm>
        </p:spPr>
        <p:txBody>
          <a:bodyPr/>
          <a:lstStyle/>
          <a:p>
            <a:r>
              <a:rPr lang="en-GB" dirty="0" smtClean="0"/>
              <a:t>Formative feedback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889" y="1110413"/>
            <a:ext cx="10928541" cy="31718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enjoyed listening to your discussion. You made a good point about the importance of eating healthy food. Did you use any of the words from the lesson? Can you use some of them now?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article is very well balanced and interesting to read. To improve your work include some of the linkers from p43. Find 4 places where you can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 one to organise your ideas.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used a good variety of structures. Look again at the verb forms, and decide if you need to make any changes.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liked it when you used adjectives to describe your friend’s appearance. Can you tell me something about your friend’s personality? Is she patient, reliable?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interested in the ways you help the environment. Can you tell me what you do (recycling, turning lights out, saving water)?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23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05" y="204241"/>
            <a:ext cx="10944225" cy="649200"/>
          </a:xfrm>
        </p:spPr>
        <p:txBody>
          <a:bodyPr/>
          <a:lstStyle/>
          <a:p>
            <a:r>
              <a:rPr lang="en-GB" dirty="0"/>
              <a:t>Success </a:t>
            </a:r>
            <a:r>
              <a:rPr lang="en-GB" dirty="0" smtClean="0"/>
              <a:t>criteria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70909" y="3311236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471055" y="443345"/>
            <a:ext cx="6968836" cy="5056910"/>
          </a:xfrm>
          <a:prstGeom prst="horizontalScroll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Find someone who…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has been to Italy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has won a competition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hasn’t been to the dentist this year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has read all the Harry Potter books in   English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hasn’t finished all their homework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has celebrated their birthday recently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58659"/>
              </p:ext>
            </p:extLst>
          </p:nvPr>
        </p:nvGraphicFramePr>
        <p:xfrm>
          <a:off x="5943601" y="3186113"/>
          <a:ext cx="6062663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6062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be successful if I…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ask</a:t>
                      </a: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questions using the present perfect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ask follow up questions</a:t>
                      </a: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using the past simple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</a:t>
                      </a: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interest in my 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classmates</a:t>
                      </a:r>
                      <a:endParaRPr lang="en-US" sz="2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</a:t>
                      </a: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5 </a:t>
                      </a: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different people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7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motivation?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7094" y="1241233"/>
            <a:ext cx="5608906" cy="3171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smtClean="0"/>
              <a:t>‘Motivation </a:t>
            </a:r>
            <a:r>
              <a:rPr lang="en-GB" sz="2800" dirty="0"/>
              <a:t>is what causes you to act, whether it is getting a glass of water to reduce thirst or reading a book to gain </a:t>
            </a:r>
            <a:r>
              <a:rPr lang="en-GB" sz="2800" dirty="0" smtClean="0"/>
              <a:t>knowledge’. </a:t>
            </a:r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1200" dirty="0" smtClean="0"/>
              <a:t>Retrieved from </a:t>
            </a:r>
            <a:r>
              <a:rPr lang="en-GB" sz="1200" u="sng" dirty="0">
                <a:hlinkClick r:id="rId2"/>
              </a:rPr>
              <a:t>https://</a:t>
            </a:r>
            <a:r>
              <a:rPr lang="en-GB" sz="1200" u="sng" dirty="0" smtClean="0">
                <a:hlinkClick r:id="rId2"/>
              </a:rPr>
              <a:t>www.verywellmind.com/what-is-motivation-2795378</a:t>
            </a:r>
            <a:r>
              <a:rPr lang="en-GB" sz="1200" u="sng" dirty="0" smtClean="0"/>
              <a:t> </a:t>
            </a:r>
            <a:r>
              <a:rPr lang="en-GB" sz="1200" dirty="0" smtClean="0"/>
              <a:t>28/10/19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56" y="2781836"/>
            <a:ext cx="4887557" cy="32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 </a:t>
            </a:r>
            <a:r>
              <a:rPr lang="en-GB" dirty="0" smtClean="0"/>
              <a:t>criteria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889" y="1704976"/>
            <a:ext cx="9447764" cy="3171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Task: Write an adventure </a:t>
            </a:r>
            <a:r>
              <a:rPr lang="en-US" sz="2800" dirty="0" smtClean="0"/>
              <a:t>story.</a:t>
            </a: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I will be successful if…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p</a:t>
            </a:r>
            <a:r>
              <a:rPr lang="en-US" sz="2800" dirty="0" smtClean="0"/>
              <a:t>eople </a:t>
            </a:r>
            <a:r>
              <a:rPr lang="en-US" sz="2800" dirty="0"/>
              <a:t>enjoy reading my story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m</a:t>
            </a:r>
            <a:r>
              <a:rPr lang="en-US" sz="2800" dirty="0" smtClean="0"/>
              <a:t>y </a:t>
            </a:r>
            <a:r>
              <a:rPr lang="en-US" sz="2800" dirty="0"/>
              <a:t>story has a beginning, a middle and an ending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I use interesting adjectives to describe my characters and their surroundings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I write </a:t>
            </a:r>
            <a:r>
              <a:rPr lang="en-US" sz="2800" dirty="0" smtClean="0"/>
              <a:t>180-200 </a:t>
            </a:r>
            <a:r>
              <a:rPr lang="en-US" sz="2800" dirty="0"/>
              <a:t>words</a:t>
            </a:r>
          </a:p>
          <a:p>
            <a:pPr>
              <a:lnSpc>
                <a:spcPct val="100000"/>
              </a:lnSpc>
            </a:pPr>
            <a:endParaRPr lang="en-GB" sz="2400" dirty="0"/>
          </a:p>
          <a:p>
            <a:pPr lvl="0">
              <a:spcAft>
                <a:spcPts val="300"/>
              </a:spcAft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3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05" y="204241"/>
            <a:ext cx="10944225" cy="649200"/>
          </a:xfrm>
        </p:spPr>
        <p:txBody>
          <a:bodyPr/>
          <a:lstStyle/>
          <a:p>
            <a:r>
              <a:rPr lang="en-GB" dirty="0"/>
              <a:t>Success </a:t>
            </a:r>
            <a:r>
              <a:rPr lang="en-GB" dirty="0" smtClean="0"/>
              <a:t>criteria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70909" y="3311236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200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14463" y="1454501"/>
          <a:ext cx="7286626" cy="2688874"/>
        </p:xfrm>
        <a:graphic>
          <a:graphicData uri="http://schemas.openxmlformats.org/drawingml/2006/table">
            <a:tbl>
              <a:tblPr firstRow="1" firstCol="1" bandRow="1"/>
              <a:tblGrid>
                <a:gridCol w="7286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88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 criteria: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 the text quickly to get a general understanding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 the text more carefully and look for the answers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Underline your answers in the text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 to guess the meaning of new words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8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dirty="0" smtClean="0"/>
              <a:t>Give choices </a:t>
            </a:r>
            <a:r>
              <a:rPr lang="en-GB" sz="2400" dirty="0" smtClean="0"/>
              <a:t>– choice boards, differentiated tasks</a:t>
            </a:r>
          </a:p>
          <a:p>
            <a:pPr>
              <a:lnSpc>
                <a:spcPct val="100000"/>
              </a:lnSpc>
            </a:pPr>
            <a:endParaRPr lang="en-GB" sz="2400" dirty="0" smtClean="0"/>
          </a:p>
          <a:p>
            <a:pPr>
              <a:lnSpc>
                <a:spcPct val="100000"/>
              </a:lnSpc>
            </a:pPr>
            <a:r>
              <a:rPr lang="en-GB" sz="2400" b="1" dirty="0" smtClean="0"/>
              <a:t>Make learning visible </a:t>
            </a:r>
            <a:r>
              <a:rPr lang="en-GB" sz="2400" dirty="0" smtClean="0"/>
              <a:t>– learning objectives, self – reflection, exit cards</a:t>
            </a:r>
          </a:p>
          <a:p>
            <a:pPr>
              <a:lnSpc>
                <a:spcPct val="100000"/>
              </a:lnSpc>
            </a:pPr>
            <a:endParaRPr lang="en-GB" sz="2400" dirty="0" smtClean="0"/>
          </a:p>
          <a:p>
            <a:pPr>
              <a:lnSpc>
                <a:spcPct val="100000"/>
              </a:lnSpc>
            </a:pPr>
            <a:r>
              <a:rPr lang="en-GB" sz="2400" b="1" dirty="0" smtClean="0"/>
              <a:t>Establish </a:t>
            </a:r>
            <a:r>
              <a:rPr lang="en-GB" sz="2400" b="1" dirty="0"/>
              <a:t>success </a:t>
            </a:r>
            <a:r>
              <a:rPr lang="en-GB" sz="2400" b="1" dirty="0" smtClean="0"/>
              <a:t>criteria</a:t>
            </a:r>
          </a:p>
          <a:p>
            <a:pPr>
              <a:lnSpc>
                <a:spcPct val="100000"/>
              </a:lnSpc>
            </a:pPr>
            <a:endParaRPr lang="en-GB" sz="2400" b="1" dirty="0"/>
          </a:p>
          <a:p>
            <a:pPr>
              <a:lnSpc>
                <a:spcPct val="100000"/>
              </a:lnSpc>
            </a:pPr>
            <a:r>
              <a:rPr lang="en-GB" sz="2400" b="1" dirty="0" smtClean="0"/>
              <a:t>Give formative feedback</a:t>
            </a:r>
          </a:p>
          <a:p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r="20432"/>
          <a:stretch>
            <a:fillRect/>
          </a:stretch>
        </p:blipFill>
        <p:spPr/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 Arial Bold 7 pt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344206" y="6520732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04592" y="161925"/>
            <a:ext cx="22884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/>
              <a:t>Image by Ruben Alvarado</a:t>
            </a:r>
          </a:p>
          <a:p>
            <a:pPr algn="r"/>
            <a:r>
              <a:rPr lang="en-US" sz="700" dirty="0"/>
              <a:t/>
            </a:r>
            <a:br>
              <a:rPr lang="en-US" sz="700" dirty="0"/>
            </a:br>
            <a:r>
              <a:rPr lang="en-GB" sz="700" dirty="0"/>
              <a:t/>
            </a:r>
            <a:br>
              <a:rPr lang="en-GB" sz="700" dirty="0"/>
            </a:br>
            <a:r>
              <a:rPr lang="en-GB" sz="6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0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05" y="204241"/>
            <a:ext cx="10944225" cy="649200"/>
          </a:xfrm>
        </p:spPr>
        <p:txBody>
          <a:bodyPr/>
          <a:lstStyle/>
          <a:p>
            <a:r>
              <a:rPr lang="en-GB" dirty="0" smtClean="0"/>
              <a:t>Final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8204" y="1034416"/>
            <a:ext cx="10944225" cy="31718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8204" y="2022692"/>
            <a:ext cx="10777905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/>
              <a:t>Motivation is hard to identify</a:t>
            </a:r>
            <a:r>
              <a:rPr lang="en-GB" sz="2400" dirty="0" smtClean="0"/>
              <a:t>.</a:t>
            </a:r>
          </a:p>
          <a:p>
            <a:endParaRPr lang="en-US" sz="2400" dirty="0"/>
          </a:p>
          <a:p>
            <a:r>
              <a:rPr lang="en-GB" sz="2400" dirty="0"/>
              <a:t>Being prepared and on time for a lesson offers no clue to motivation</a:t>
            </a:r>
            <a:r>
              <a:rPr lang="en-GB" sz="2400" dirty="0" smtClean="0"/>
              <a:t>.</a:t>
            </a:r>
          </a:p>
          <a:p>
            <a:endParaRPr lang="en-US" sz="2400" dirty="0"/>
          </a:p>
          <a:p>
            <a:r>
              <a:rPr lang="en-GB" sz="2400" dirty="0"/>
              <a:t>Looking bored or disinterested doesn’t mean you are unmotivated</a:t>
            </a:r>
            <a:r>
              <a:rPr lang="en-GB" sz="2400" dirty="0" smtClean="0"/>
              <a:t>.</a:t>
            </a:r>
          </a:p>
          <a:p>
            <a:endParaRPr lang="en-US" sz="2400" dirty="0"/>
          </a:p>
          <a:p>
            <a:r>
              <a:rPr lang="en-GB" sz="2400" dirty="0"/>
              <a:t>People naturally seek tasks that they enjoy and avoid tasks they don’t like.  </a:t>
            </a:r>
            <a:endParaRPr lang="en-US" sz="2400" dirty="0"/>
          </a:p>
          <a:p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4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motivation?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7093" y="1241233"/>
            <a:ext cx="10730405" cy="3171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b="1" dirty="0" smtClean="0"/>
              <a:t>Intrinsic motivation</a:t>
            </a:r>
            <a:r>
              <a:rPr lang="en-GB" sz="2800" dirty="0" smtClean="0"/>
              <a:t>: internal forces that cause someone to do something, such as personal satisfaction.</a:t>
            </a:r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 lvl="0">
              <a:lnSpc>
                <a:spcPct val="150000"/>
              </a:lnSpc>
            </a:pPr>
            <a:r>
              <a:rPr lang="en-GB" sz="2800" b="1" dirty="0"/>
              <a:t>Extrinsic motivation</a:t>
            </a:r>
            <a:r>
              <a:rPr lang="en-GB" sz="2800" dirty="0"/>
              <a:t>: external forces that cause someone to do something, such as rewards.</a:t>
            </a:r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233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Extrinsic and intrinsic</a:t>
            </a:r>
            <a:r>
              <a:rPr lang="en-GB" dirty="0"/>
              <a:t> </a:t>
            </a:r>
            <a:r>
              <a:rPr lang="en-GB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9972" y="1318507"/>
            <a:ext cx="10730405" cy="664094"/>
          </a:xfrm>
        </p:spPr>
        <p:txBody>
          <a:bodyPr numCol="2"/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I did the exercise because: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3888" y="2260090"/>
            <a:ext cx="11052313" cy="4154984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057"/>
                </a:solidFill>
              </a:rPr>
              <a:t>the teacher promised us a game </a:t>
            </a:r>
            <a:endParaRPr lang="en-GB" sz="2000" dirty="0" smtClean="0">
              <a:solidFill>
                <a:srgbClr val="003057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057"/>
                </a:solidFill>
              </a:rPr>
              <a:t>I </a:t>
            </a:r>
            <a:r>
              <a:rPr lang="en-GB" sz="2000" dirty="0">
                <a:solidFill>
                  <a:srgbClr val="003057"/>
                </a:solidFill>
              </a:rPr>
              <a:t>wanted the teacher to praise me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057"/>
                </a:solidFill>
              </a:rPr>
              <a:t>It was </a:t>
            </a:r>
            <a:r>
              <a:rPr lang="en-GB" sz="2000" dirty="0" smtClean="0">
                <a:solidFill>
                  <a:srgbClr val="003057"/>
                </a:solidFill>
              </a:rPr>
              <a:t>really interesting</a:t>
            </a:r>
            <a:endParaRPr lang="en-GB" sz="2000" dirty="0">
              <a:solidFill>
                <a:srgbClr val="003057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057"/>
                </a:solidFill>
              </a:rPr>
              <a:t>I wanted to get a prize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057"/>
                </a:solidFill>
              </a:rPr>
              <a:t>I want to speak English with confidence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057"/>
                </a:solidFill>
              </a:rPr>
              <a:t>I didn’t want the teacher to punish 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057"/>
                </a:solidFill>
              </a:rPr>
              <a:t>I </a:t>
            </a:r>
            <a:r>
              <a:rPr lang="en-GB" sz="2000" dirty="0">
                <a:solidFill>
                  <a:srgbClr val="003057"/>
                </a:solidFill>
              </a:rPr>
              <a:t>enjoy everything we do in lessons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057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057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057"/>
                </a:solidFill>
              </a:rPr>
              <a:t>I </a:t>
            </a:r>
            <a:r>
              <a:rPr lang="en-GB" sz="2000" dirty="0">
                <a:solidFill>
                  <a:srgbClr val="003057"/>
                </a:solidFill>
              </a:rPr>
              <a:t>need to improve my grades so I can move up next semester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057"/>
                </a:solidFill>
              </a:rPr>
              <a:t>I need to pass an exam to get into </a:t>
            </a:r>
            <a:r>
              <a:rPr lang="en-GB" sz="2000" dirty="0" smtClean="0">
                <a:solidFill>
                  <a:srgbClr val="003057"/>
                </a:solidFill>
              </a:rPr>
              <a:t>university</a:t>
            </a:r>
            <a:endParaRPr lang="en-GB" sz="2000" dirty="0">
              <a:solidFill>
                <a:srgbClr val="003057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057"/>
                </a:solidFill>
              </a:rPr>
              <a:t>I’m going to the UK soon and I want to be able to communicate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057"/>
                </a:solidFill>
              </a:rPr>
              <a:t>I feel good when I try my best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Extrinsic and intrinsic</a:t>
            </a:r>
            <a:r>
              <a:rPr lang="en-GB" dirty="0"/>
              <a:t> </a:t>
            </a:r>
            <a:r>
              <a:rPr lang="en-GB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9972" y="1318507"/>
            <a:ext cx="10730405" cy="664094"/>
          </a:xfrm>
        </p:spPr>
        <p:txBody>
          <a:bodyPr numCol="2"/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I did the exercise because: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3888" y="2260090"/>
            <a:ext cx="11052313" cy="4154984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the teacher promised us a game </a:t>
            </a:r>
            <a:endParaRPr lang="en-GB" sz="2000" dirty="0" smtClean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</a:rPr>
              <a:t>I </a:t>
            </a:r>
            <a:r>
              <a:rPr lang="en-GB" sz="2000" dirty="0">
                <a:solidFill>
                  <a:srgbClr val="7030A0"/>
                </a:solidFill>
              </a:rPr>
              <a:t>wanted the teacher to praise me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3873A"/>
                </a:solidFill>
              </a:rPr>
              <a:t>It was </a:t>
            </a:r>
            <a:r>
              <a:rPr lang="en-GB" sz="2000" dirty="0" smtClean="0">
                <a:solidFill>
                  <a:srgbClr val="03873A"/>
                </a:solidFill>
              </a:rPr>
              <a:t>really interesting</a:t>
            </a:r>
            <a:endParaRPr lang="en-GB" sz="2000" dirty="0">
              <a:solidFill>
                <a:srgbClr val="03873A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I wanted to get a prize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3873A"/>
                </a:solidFill>
              </a:rPr>
              <a:t>I want to speak English with confidence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I didn’t want the teacher to punish 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3873A"/>
                </a:solidFill>
              </a:rPr>
              <a:t>I </a:t>
            </a:r>
            <a:r>
              <a:rPr lang="en-GB" sz="2000" dirty="0">
                <a:solidFill>
                  <a:srgbClr val="03873A"/>
                </a:solidFill>
              </a:rPr>
              <a:t>enjoy everything we do in lessons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057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057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</a:rPr>
              <a:t>I </a:t>
            </a:r>
            <a:r>
              <a:rPr lang="en-GB" sz="2000" dirty="0">
                <a:solidFill>
                  <a:srgbClr val="7030A0"/>
                </a:solidFill>
              </a:rPr>
              <a:t>need to improve my grades so I can move up next semester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I need to pass an exam to get into </a:t>
            </a:r>
            <a:r>
              <a:rPr lang="en-GB" sz="2000" dirty="0" smtClean="0">
                <a:solidFill>
                  <a:srgbClr val="7030A0"/>
                </a:solidFill>
              </a:rPr>
              <a:t>university</a:t>
            </a:r>
            <a:endParaRPr lang="en-GB" sz="2000" dirty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3873A"/>
                </a:solidFill>
              </a:rPr>
              <a:t>I’m going to the UK soon and I want to be able to communicate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3873A"/>
                </a:solidFill>
              </a:rPr>
              <a:t>I feel good when I try my best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92" y="418050"/>
            <a:ext cx="5370763" cy="1144958"/>
          </a:xfrm>
        </p:spPr>
        <p:txBody>
          <a:bodyPr/>
          <a:lstStyle/>
          <a:p>
            <a:r>
              <a:rPr lang="en-GB" dirty="0" smtClean="0"/>
              <a:t>Components of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1</a:t>
            </a:r>
            <a:r>
              <a:rPr lang="en-GB" sz="2400" b="1" dirty="0"/>
              <a:t>. Direction </a:t>
            </a:r>
            <a:r>
              <a:rPr lang="en-GB" sz="2400" dirty="0"/>
              <a:t>– The goal that makes us act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2. Intensity </a:t>
            </a:r>
            <a:r>
              <a:rPr lang="en-GB" sz="2400" dirty="0"/>
              <a:t>– The amount of effort we put in</a:t>
            </a:r>
          </a:p>
          <a:p>
            <a:pPr lvl="0">
              <a:lnSpc>
                <a:spcPct val="150000"/>
              </a:lnSpc>
            </a:pPr>
            <a:r>
              <a:rPr lang="en-GB" sz="2400" b="1" dirty="0"/>
              <a:t>3. Persistence </a:t>
            </a:r>
            <a:r>
              <a:rPr lang="en-GB" sz="2400" dirty="0"/>
              <a:t>– The duration of our efforts</a:t>
            </a:r>
            <a:endParaRPr lang="en-GB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3292" r="2060" b="2924"/>
          <a:stretch/>
        </p:blipFill>
        <p:spPr>
          <a:xfrm>
            <a:off x="6295464" y="22939"/>
            <a:ext cx="5896536" cy="6858000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7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344206" y="6520732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53944" y="161925"/>
            <a:ext cx="109805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GB" sz="700" dirty="0" smtClean="0"/>
              <a:t>Image </a:t>
            </a:r>
            <a:r>
              <a:rPr lang="en-GB" sz="700" dirty="0"/>
              <a:t>by Tang </a:t>
            </a:r>
            <a:r>
              <a:rPr lang="en-GB" sz="700" dirty="0" err="1" smtClean="0"/>
              <a:t>Yau</a:t>
            </a:r>
            <a:r>
              <a:rPr lang="en-GB" sz="700" dirty="0" smtClean="0"/>
              <a:t> </a:t>
            </a:r>
            <a:r>
              <a:rPr lang="en-GB" sz="700" dirty="0" err="1" smtClean="0"/>
              <a:t>Hoong</a:t>
            </a:r>
            <a:endParaRPr lang="en-GB" sz="700" dirty="0"/>
          </a:p>
        </p:txBody>
      </p:sp>
      <p:sp>
        <p:nvSpPr>
          <p:cNvPr id="5" name="TextBox 4"/>
          <p:cNvSpPr txBox="1"/>
          <p:nvPr/>
        </p:nvSpPr>
        <p:spPr>
          <a:xfrm>
            <a:off x="2487706" y="3415553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Carol </a:t>
            </a:r>
            <a:r>
              <a:rPr lang="en-GB" dirty="0" err="1" smtClean="0"/>
              <a:t>Dweck’s</a:t>
            </a:r>
            <a:r>
              <a:rPr lang="en-GB" dirty="0" smtClean="0"/>
              <a:t> </a:t>
            </a:r>
            <a:r>
              <a:rPr lang="en-GB" dirty="0"/>
              <a:t>theories of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695450"/>
            <a:ext cx="5593546" cy="3124201"/>
          </a:xfrm>
        </p:spPr>
        <p:txBody>
          <a:bodyPr/>
          <a:lstStyle/>
          <a:p>
            <a:pPr lvl="0">
              <a:lnSpc>
                <a:spcPct val="150000"/>
              </a:lnSpc>
              <a:buClrTx/>
            </a:pPr>
            <a:r>
              <a:rPr lang="en-GB" sz="2400" kern="1200" dirty="0"/>
              <a:t>Think of a student you have taught who lacked motivation. </a:t>
            </a:r>
          </a:p>
          <a:p>
            <a:pPr lvl="0">
              <a:lnSpc>
                <a:spcPct val="150000"/>
              </a:lnSpc>
              <a:buClrTx/>
            </a:pPr>
            <a:r>
              <a:rPr lang="en-GB" sz="2400" kern="1200" dirty="0" smtClean="0"/>
              <a:t>How did you know </a:t>
            </a:r>
            <a:r>
              <a:rPr lang="en-GB" sz="2400" kern="1200" dirty="0"/>
              <a:t>they lacked motivation?</a:t>
            </a:r>
          </a:p>
          <a:p>
            <a:pPr lvl="0">
              <a:lnSpc>
                <a:spcPct val="150000"/>
              </a:lnSpc>
              <a:buClrTx/>
            </a:pPr>
            <a:endParaRPr lang="en-GB" sz="2400" kern="1200" dirty="0"/>
          </a:p>
          <a:p>
            <a:pPr lvl="0">
              <a:lnSpc>
                <a:spcPct val="150000"/>
              </a:lnSpc>
              <a:buClrTx/>
            </a:pPr>
            <a:r>
              <a:rPr lang="en-GB" sz="2400" kern="1200" dirty="0"/>
              <a:t>Now think of a highly motivated </a:t>
            </a:r>
            <a:r>
              <a:rPr lang="en-GB" sz="2400" kern="1200" dirty="0" smtClean="0"/>
              <a:t>student. </a:t>
            </a:r>
            <a:endParaRPr lang="en-GB" sz="2400" kern="1200" dirty="0"/>
          </a:p>
          <a:p>
            <a:pPr lvl="0">
              <a:lnSpc>
                <a:spcPct val="150000"/>
              </a:lnSpc>
              <a:buClrTx/>
            </a:pPr>
            <a:r>
              <a:rPr lang="en-GB" sz="2400" kern="1200" dirty="0" smtClean="0"/>
              <a:t>How did you know they were motivated?</a:t>
            </a:r>
            <a:endParaRPr lang="en-GB" sz="2400" kern="12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5142" r="5277" b="11796"/>
          <a:stretch/>
        </p:blipFill>
        <p:spPr/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 Arial Bold 7 pt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344206" y="6520732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30889" y="161925"/>
            <a:ext cx="102111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GB" sz="700" dirty="0" smtClean="0">
                <a:solidFill>
                  <a:srgbClr val="FFFFFF"/>
                </a:solidFill>
              </a:rPr>
              <a:t>Image by </a:t>
            </a:r>
            <a:r>
              <a:rPr lang="en-GB" sz="700" dirty="0" err="1" smtClean="0">
                <a:solidFill>
                  <a:srgbClr val="FFFFFF"/>
                </a:solidFill>
              </a:rPr>
              <a:t>Davide</a:t>
            </a:r>
            <a:r>
              <a:rPr lang="en-GB" sz="700" dirty="0" smtClean="0">
                <a:solidFill>
                  <a:srgbClr val="FFFFFF"/>
                </a:solidFill>
              </a:rPr>
              <a:t> </a:t>
            </a:r>
            <a:r>
              <a:rPr lang="en-GB" sz="700" dirty="0" err="1" smtClean="0">
                <a:solidFill>
                  <a:srgbClr val="FFFFFF"/>
                </a:solidFill>
              </a:rPr>
              <a:t>Bonnazi</a:t>
            </a:r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7706" y="3415553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 vs Growth </a:t>
            </a:r>
            <a:r>
              <a:rPr lang="en-GB" dirty="0" err="1" smtClean="0"/>
              <a:t>mindset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2124" y="1382900"/>
            <a:ext cx="5683876" cy="3171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People with a fixed </a:t>
            </a:r>
            <a:r>
              <a:rPr lang="en-GB" sz="2400" b="1" dirty="0" err="1" smtClean="0">
                <a:solidFill>
                  <a:srgbClr val="FF0000"/>
                </a:solidFill>
              </a:rPr>
              <a:t>mindset</a:t>
            </a:r>
            <a:r>
              <a:rPr lang="en-GB" sz="2400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</a:t>
            </a:r>
            <a:r>
              <a:rPr lang="en-GB" sz="2400" dirty="0" smtClean="0"/>
              <a:t>elieve that intelligence and ability are fixed.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</a:t>
            </a:r>
            <a:r>
              <a:rPr lang="en-GB" sz="2400" dirty="0" smtClean="0"/>
              <a:t>void challenges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g</a:t>
            </a:r>
            <a:r>
              <a:rPr lang="en-GB" sz="2400" dirty="0" smtClean="0"/>
              <a:t>ive up easily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GB" sz="2400" dirty="0" smtClean="0"/>
              <a:t>ee feedback as criticism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f</a:t>
            </a:r>
            <a:r>
              <a:rPr lang="en-GB" sz="2400" dirty="0" smtClean="0"/>
              <a:t>eel threatened by the success of others 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473623" y="1382899"/>
            <a:ext cx="5565978" cy="3171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0" i="0" kern="120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8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B050"/>
                </a:solidFill>
              </a:rPr>
              <a:t>People with a growth </a:t>
            </a:r>
            <a:r>
              <a:rPr lang="en-GB" sz="2400" b="1" dirty="0" err="1" smtClean="0">
                <a:solidFill>
                  <a:srgbClr val="00B050"/>
                </a:solidFill>
              </a:rPr>
              <a:t>mindset</a:t>
            </a:r>
            <a:r>
              <a:rPr lang="en-GB" sz="2400" b="1" dirty="0" smtClean="0">
                <a:solidFill>
                  <a:srgbClr val="00B050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</a:t>
            </a:r>
            <a:r>
              <a:rPr lang="en-GB" sz="2400" dirty="0" smtClean="0"/>
              <a:t>elieve that intelligence and ability can be developed.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</a:t>
            </a:r>
            <a:r>
              <a:rPr lang="en-GB" sz="2400" dirty="0" smtClean="0"/>
              <a:t>mbrace challenges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</a:t>
            </a:r>
            <a:r>
              <a:rPr lang="en-GB" sz="2400" dirty="0" smtClean="0"/>
              <a:t>on’t give up easily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GB" sz="2400" dirty="0" smtClean="0"/>
              <a:t>ee feedback as a way to improve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</a:t>
            </a:r>
            <a:r>
              <a:rPr lang="en-GB" sz="2400" dirty="0" smtClean="0"/>
              <a:t>re inspired by the success of others</a:t>
            </a:r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32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5215</TotalTime>
  <Words>1730</Words>
  <Application>Microsoft Office PowerPoint</Application>
  <PresentationFormat>Widescreen</PresentationFormat>
  <Paragraphs>341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Helvetica</vt:lpstr>
      <vt:lpstr>Helvetica Neue</vt:lpstr>
      <vt:lpstr>Helvetica Neue Medium</vt:lpstr>
      <vt:lpstr>Lato Light</vt:lpstr>
      <vt:lpstr>Lato Medium</vt:lpstr>
      <vt:lpstr>Open Sans</vt:lpstr>
      <vt:lpstr>Playfair Display</vt:lpstr>
      <vt:lpstr>Times New Roman</vt:lpstr>
      <vt:lpstr>Wingdings</vt:lpstr>
      <vt:lpstr>Pearson</vt:lpstr>
      <vt:lpstr>PowerPoint Presentation</vt:lpstr>
      <vt:lpstr>Session menu</vt:lpstr>
      <vt:lpstr>What is motivation?</vt:lpstr>
      <vt:lpstr>What is motivation?</vt:lpstr>
      <vt:lpstr>Extrinsic and intrinsic motivation</vt:lpstr>
      <vt:lpstr>Extrinsic and intrinsic motivation</vt:lpstr>
      <vt:lpstr>Components of motivation</vt:lpstr>
      <vt:lpstr>Carol Dweck’s theories of motivation</vt:lpstr>
      <vt:lpstr>Fixed vs Growth mindset</vt:lpstr>
      <vt:lpstr>Developing a growth mindset</vt:lpstr>
      <vt:lpstr>1. Help students take responsibility for their learning</vt:lpstr>
      <vt:lpstr>Choice boards</vt:lpstr>
      <vt:lpstr>Choice boards</vt:lpstr>
      <vt:lpstr>Choice boards</vt:lpstr>
      <vt:lpstr>Choice boards – differentiated tasks</vt:lpstr>
      <vt:lpstr>Choice boards – differentiated tasks</vt:lpstr>
      <vt:lpstr>Choice boards – differentiated tasks</vt:lpstr>
      <vt:lpstr>Project ideas: Making the world a better place</vt:lpstr>
      <vt:lpstr>2. Involve students in the learning process</vt:lpstr>
      <vt:lpstr>Make learning visible</vt:lpstr>
      <vt:lpstr>Make learning visible</vt:lpstr>
      <vt:lpstr>Make learning visible</vt:lpstr>
      <vt:lpstr>Self-reflection</vt:lpstr>
      <vt:lpstr>3. Give formative feedback</vt:lpstr>
      <vt:lpstr>Formative feedback</vt:lpstr>
      <vt:lpstr>Formative feedback</vt:lpstr>
      <vt:lpstr>Formative feedback</vt:lpstr>
      <vt:lpstr>Formative feedback</vt:lpstr>
      <vt:lpstr>Success criteria</vt:lpstr>
      <vt:lpstr>Success criteria</vt:lpstr>
      <vt:lpstr>Success criteria</vt:lpstr>
      <vt:lpstr>Final thoughts</vt:lpstr>
      <vt:lpstr>Final thoughts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Amanda Davies</cp:lastModifiedBy>
  <cp:revision>313</cp:revision>
  <dcterms:created xsi:type="dcterms:W3CDTF">2015-06-15T13:50:26Z</dcterms:created>
  <dcterms:modified xsi:type="dcterms:W3CDTF">2019-11-08T16:40:30Z</dcterms:modified>
</cp:coreProperties>
</file>